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imo" panose="020B0604020202020204" charset="0"/>
      <p:regular r:id="rId34"/>
    </p:embeddedFont>
    <p:embeddedFont>
      <p:font typeface="Canva Sans" panose="020B0604020202020204" charset="0"/>
      <p:regular r:id="rId35"/>
    </p:embeddedFont>
    <p:embeddedFont>
      <p:font typeface="Caveat Bold" panose="020B0604020202020204" charset="0"/>
      <p:regular r:id="rId36"/>
    </p:embeddedFont>
    <p:embeddedFont>
      <p:font typeface="Montserrat" panose="00000500000000000000" pitchFamily="2" charset="0"/>
      <p:regular r:id="rId37"/>
    </p:embeddedFont>
    <p:embeddedFont>
      <p:font typeface="Montserrat Bold" panose="020B0604020202020204" charset="0"/>
      <p:regular r:id="rId38"/>
    </p:embeddedFont>
    <p:embeddedFont>
      <p:font typeface="Open Sauce" panose="020B0604020202020204" charset="0"/>
      <p:regular r:id="rId39"/>
    </p:embeddedFont>
    <p:embeddedFont>
      <p:font typeface="Open Sauce Bold" panose="020B0604020202020204" charset="0"/>
      <p:regular r:id="rId40"/>
    </p:embeddedFont>
    <p:embeddedFont>
      <p:font typeface="Open Sauce Semi-Bold" panose="020B0604020202020204" charset="0"/>
      <p:regular r:id="rId41"/>
    </p:embeddedFont>
    <p:embeddedFont>
      <p:font typeface="RoxboroughCF" panose="020B0604020202020204" charset="0"/>
      <p:regular r:id="rId42"/>
    </p:embeddedFont>
    <p:embeddedFont>
      <p:font typeface="RoxboroughCF Bold" panose="020B0604020202020204" charset="0"/>
      <p:regular r:id="rId43"/>
    </p:embeddedFont>
    <p:embeddedFont>
      <p:font typeface="Sedgwick Ave" panose="020B0604020202020204" charset="0"/>
      <p:regular r:id="rId44"/>
    </p:embeddedFont>
    <p:embeddedFont>
      <p:font typeface="Sorts Mill Goudy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48.svg"/><Relationship Id="rId4" Type="http://schemas.openxmlformats.org/officeDocument/2006/relationships/image" Target="../media/image18.sv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8600" y="0"/>
            <a:ext cx="6599400" cy="10287000"/>
            <a:chOff x="0" y="0"/>
            <a:chExt cx="17381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114" cy="2709333"/>
            </a:xfrm>
            <a:custGeom>
              <a:avLst/>
              <a:gdLst/>
              <a:ahLst/>
              <a:cxnLst/>
              <a:rect l="l" t="t" r="r" b="b"/>
              <a:pathLst>
                <a:path w="1738114" h="2709333">
                  <a:moveTo>
                    <a:pt x="0" y="0"/>
                  </a:moveTo>
                  <a:lnTo>
                    <a:pt x="1738114" y="0"/>
                  </a:lnTo>
                  <a:lnTo>
                    <a:pt x="17381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381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88600" y="1704533"/>
            <a:ext cx="6599400" cy="6877934"/>
            <a:chOff x="-29210" y="-59690"/>
            <a:chExt cx="6379210" cy="6648450"/>
          </a:xfrm>
        </p:grpSpPr>
        <p:sp>
          <p:nvSpPr>
            <p:cNvPr id="6" name="Freeform 6"/>
            <p:cNvSpPr/>
            <p:nvPr/>
          </p:nvSpPr>
          <p:spPr>
            <a:xfrm>
              <a:off x="-29210" y="-59690"/>
              <a:ext cx="6379210" cy="6648450"/>
            </a:xfrm>
            <a:custGeom>
              <a:avLst/>
              <a:gdLst/>
              <a:ahLst/>
              <a:cxnLst/>
              <a:rect l="l" t="t" r="r" b="b"/>
              <a:pathLst>
                <a:path w="6379210" h="6648450">
                  <a:moveTo>
                    <a:pt x="2320290" y="62230"/>
                  </a:moveTo>
                  <a:cubicBezTo>
                    <a:pt x="2166620" y="95250"/>
                    <a:pt x="58420" y="3027680"/>
                    <a:pt x="29210" y="3183890"/>
                  </a:cubicBezTo>
                  <a:cubicBezTo>
                    <a:pt x="0" y="3340100"/>
                    <a:pt x="2232660" y="6399530"/>
                    <a:pt x="2320290" y="6523990"/>
                  </a:cubicBezTo>
                  <a:cubicBezTo>
                    <a:pt x="2407920" y="6648450"/>
                    <a:pt x="6031230" y="5805170"/>
                    <a:pt x="6176010" y="5789930"/>
                  </a:cubicBezTo>
                  <a:cubicBezTo>
                    <a:pt x="6320790" y="5774690"/>
                    <a:pt x="6379210" y="1374140"/>
                    <a:pt x="6379210" y="1154430"/>
                  </a:cubicBezTo>
                  <a:cubicBezTo>
                    <a:pt x="6379210" y="934720"/>
                    <a:pt x="2609850" y="0"/>
                    <a:pt x="2320290" y="62230"/>
                  </a:cubicBezTo>
                  <a:close/>
                </a:path>
              </a:pathLst>
            </a:custGeom>
            <a:blipFill>
              <a:blip r:embed="rId2"/>
              <a:stretch>
                <a:fillRect l="-40148" t="921" r="-41068" b="-9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284465"/>
            <a:ext cx="9764890" cy="74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3"/>
              </a:lnSpc>
              <a:spcBef>
                <a:spcPct val="0"/>
              </a:spcBef>
            </a:pPr>
            <a:r>
              <a:rPr lang="en-US" sz="3214" u="none" strike="noStrike" spc="514">
                <a:solidFill>
                  <a:srgbClr val="D06855"/>
                </a:solidFill>
                <a:latin typeface="Montserrat"/>
                <a:ea typeface="Montserrat"/>
                <a:cs typeface="Montserrat"/>
                <a:sym typeface="Montserrat"/>
              </a:rPr>
              <a:t>EXPLORING THE INTERSECTION OF </a:t>
            </a:r>
          </a:p>
          <a:p>
            <a:pPr marL="0" lvl="0" indent="0" algn="ctr">
              <a:lnSpc>
                <a:spcPts val="2893"/>
              </a:lnSpc>
              <a:spcBef>
                <a:spcPct val="0"/>
              </a:spcBef>
            </a:pPr>
            <a:r>
              <a:rPr lang="en-US" sz="3214" u="none" strike="noStrike" spc="514">
                <a:solidFill>
                  <a:srgbClr val="D06855"/>
                </a:solidFill>
                <a:latin typeface="Montserrat"/>
                <a:ea typeface="Montserrat"/>
                <a:cs typeface="Montserrat"/>
                <a:sym typeface="Montserrat"/>
              </a:rPr>
              <a:t>AI AND LAUGHTER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697" y="1028700"/>
            <a:ext cx="9982893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 spc="-150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Humor Analysis on Online Crowdsourced Content</a:t>
            </a:r>
          </a:p>
          <a:p>
            <a:pPr marL="0" lvl="0" indent="0" algn="ctr">
              <a:lnSpc>
                <a:spcPts val="9000"/>
              </a:lnSpc>
            </a:pPr>
            <a:endParaRPr lang="en-US" sz="7500" spc="-150">
              <a:solidFill>
                <a:srgbClr val="D06855"/>
              </a:solidFill>
              <a:latin typeface="RoxboroughCF"/>
              <a:ea typeface="RoxboroughCF"/>
              <a:cs typeface="RoxboroughCF"/>
              <a:sym typeface="RoxboroughC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1877" y="8181753"/>
            <a:ext cx="1029853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>
                <a:solidFill>
                  <a:srgbClr val="D06855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Mentor: Dr. Satadisha Saha Bhowmick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1877" y="6679482"/>
            <a:ext cx="10298536" cy="8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22"/>
              </a:lnSpc>
            </a:pPr>
            <a:r>
              <a:rPr lang="en-US" sz="2632" b="1" spc="421">
                <a:solidFill>
                  <a:srgbClr val="D068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AVERY P., SCARLETT H., CASIDHE P. </a:t>
            </a:r>
          </a:p>
          <a:p>
            <a:pPr marL="0" lvl="0" indent="0" algn="ctr">
              <a:lnSpc>
                <a:spcPts val="3422"/>
              </a:lnSpc>
            </a:pPr>
            <a:r>
              <a:rPr lang="en-US" sz="2632" b="1" spc="421">
                <a:solidFill>
                  <a:srgbClr val="D068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MALCOM F., DICKSON 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543634" y="0"/>
            <a:ext cx="6744366" cy="2305887"/>
            <a:chOff x="0" y="0"/>
            <a:chExt cx="1776294" cy="6073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294" cy="607312"/>
            </a:xfrm>
            <a:custGeom>
              <a:avLst/>
              <a:gdLst/>
              <a:ahLst/>
              <a:cxnLst/>
              <a:rect l="l" t="t" r="r" b="b"/>
              <a:pathLst>
                <a:path w="1776294" h="607312">
                  <a:moveTo>
                    <a:pt x="0" y="0"/>
                  </a:moveTo>
                  <a:lnTo>
                    <a:pt x="1776294" y="0"/>
                  </a:lnTo>
                  <a:lnTo>
                    <a:pt x="1776294" y="607312"/>
                  </a:lnTo>
                  <a:lnTo>
                    <a:pt x="0" y="607312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76294" cy="635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849347" y="467143"/>
            <a:ext cx="46382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 spc="-375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Labels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363743"/>
            <a:ext cx="4019036" cy="5411663"/>
            <a:chOff x="0" y="0"/>
            <a:chExt cx="5358715" cy="721555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358715" cy="89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44"/>
                </a:lnSpc>
              </a:pPr>
              <a:r>
                <a:rPr lang="en-US" sz="4188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Rhetoric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24928"/>
              <a:ext cx="5358715" cy="6090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Hy</a:t>
              </a: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perbole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Irony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Sarcasm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Wordplay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Vulgarity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Satire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Cultural reference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Dark humor</a:t>
              </a:r>
            </a:p>
            <a:p>
              <a:pPr marL="0" lvl="0" indent="0" algn="l">
                <a:lnSpc>
                  <a:spcPts val="4108"/>
                </a:lnSpc>
                <a:spcBef>
                  <a:spcPct val="0"/>
                </a:spcBef>
              </a:pPr>
              <a:endParaRPr lang="en-US" sz="2600" b="1" u="none" strike="noStrike">
                <a:solidFill>
                  <a:srgbClr val="1A0B08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49347" y="4363743"/>
            <a:ext cx="4804694" cy="4894557"/>
            <a:chOff x="0" y="0"/>
            <a:chExt cx="6406259" cy="652607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6406259" cy="89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27"/>
                </a:lnSpc>
              </a:pPr>
              <a:r>
                <a:rPr lang="en-US" sz="4175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Target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21253"/>
              <a:ext cx="6406259" cy="5404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108"/>
                </a:lnSpc>
                <a:buFont typeface="Arial"/>
                <a:buChar char="•"/>
              </a:pPr>
              <a:r>
                <a:rPr lang="en-US" sz="2600" b="1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Body image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</a:t>
              </a: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thnicity/national origin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Sexual orientation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Religious beliefs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Political beliefs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Disability/health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1A0B0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Education</a:t>
              </a:r>
            </a:p>
            <a:p>
              <a:pPr marL="0" lvl="0" indent="0" algn="l">
                <a:lnSpc>
                  <a:spcPts val="4108"/>
                </a:lnSpc>
                <a:spcBef>
                  <a:spcPct val="0"/>
                </a:spcBef>
              </a:pPr>
              <a:endParaRPr lang="en-US" sz="2600" b="1" u="none" strike="noStrike">
                <a:solidFill>
                  <a:srgbClr val="1A0B08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3997" y="4363743"/>
            <a:ext cx="4369088" cy="3865857"/>
            <a:chOff x="0" y="0"/>
            <a:chExt cx="5825451" cy="515447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5825451" cy="89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27"/>
                </a:lnSpc>
              </a:pPr>
              <a:r>
                <a:rPr lang="en-US" sz="4175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Classification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21253"/>
              <a:ext cx="5825451" cy="4033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Offen</a:t>
              </a:r>
              <a:r>
                <a:rPr lang="en-US" sz="2600" b="1" u="none" strike="noStrik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sive/Provocative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Stereotype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Normal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Targeted</a:t>
              </a:r>
            </a:p>
            <a:p>
              <a:pPr marL="561341" lvl="1" indent="-280670" algn="l">
                <a:lnSpc>
                  <a:spcPts val="410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b="1" u="none" strike="noStrik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Not a joke</a:t>
              </a:r>
            </a:p>
            <a:p>
              <a:pPr marL="0" lvl="0" indent="0" algn="l">
                <a:lnSpc>
                  <a:spcPts val="4108"/>
                </a:lnSpc>
                <a:spcBef>
                  <a:spcPct val="0"/>
                </a:spcBef>
              </a:pPr>
              <a:endParaRPr lang="en-US" sz="2600" b="1" u="none" strike="noStrik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6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67705" y="4132382"/>
            <a:ext cx="7691595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spc="-179">
                <a:solidFill>
                  <a:srgbClr val="EFE7DD"/>
                </a:solidFill>
                <a:latin typeface="RoxboroughCF"/>
                <a:ea typeface="RoxboroughCF"/>
                <a:cs typeface="RoxboroughCF"/>
                <a:sym typeface="RoxboroughCF"/>
              </a:rPr>
              <a:t>Language Task</a:t>
            </a:r>
          </a:p>
        </p:txBody>
      </p:sp>
      <p:sp>
        <p:nvSpPr>
          <p:cNvPr id="3" name="AutoShape 3"/>
          <p:cNvSpPr/>
          <p:nvPr/>
        </p:nvSpPr>
        <p:spPr>
          <a:xfrm>
            <a:off x="9567705" y="3392368"/>
            <a:ext cx="1104900" cy="57150"/>
          </a:xfrm>
          <a:prstGeom prst="rect">
            <a:avLst/>
          </a:prstGeom>
          <a:solidFill>
            <a:srgbClr val="EFE7DD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14350" y="1472818"/>
            <a:ext cx="7341365" cy="73413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7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4350" y="938931"/>
            <a:ext cx="7341365" cy="70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24"/>
              </a:lnSpc>
              <a:spcBef>
                <a:spcPct val="0"/>
              </a:spcBef>
            </a:pPr>
            <a:r>
              <a:rPr lang="en-US" sz="37913" spc="6066">
                <a:solidFill>
                  <a:srgbClr val="764B3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83593"/>
            <a:chOff x="0" y="0"/>
            <a:chExt cx="4816593" cy="733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33127"/>
            </a:xfrm>
            <a:custGeom>
              <a:avLst/>
              <a:gdLst/>
              <a:ahLst/>
              <a:cxnLst/>
              <a:rect l="l" t="t" r="r" b="b"/>
              <a:pathLst>
                <a:path w="4816592" h="733127">
                  <a:moveTo>
                    <a:pt x="0" y="0"/>
                  </a:moveTo>
                  <a:lnTo>
                    <a:pt x="4816592" y="0"/>
                  </a:lnTo>
                  <a:lnTo>
                    <a:pt x="4816592" y="733127"/>
                  </a:lnTo>
                  <a:lnTo>
                    <a:pt x="0" y="733127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761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717043"/>
            <a:ext cx="7045319" cy="3662658"/>
            <a:chOff x="0" y="0"/>
            <a:chExt cx="9393759" cy="488354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9393759" cy="89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44"/>
                </a:lnSpc>
              </a:pPr>
              <a:r>
                <a:rPr lang="en-US" sz="4188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Instruction-Tuned Models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96353"/>
              <a:ext cx="9393759" cy="3787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7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</a:t>
              </a:r>
              <a:r>
                <a:rPr lang="en-US" sz="2999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penAI </a:t>
              </a:r>
            </a:p>
            <a:p>
              <a:pPr marL="647700" lvl="1" indent="-323850" algn="l">
                <a:lnSpc>
                  <a:spcPts val="47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Mistral  </a:t>
              </a:r>
            </a:p>
            <a:p>
              <a:pPr marL="647700" lvl="1" indent="-323850" algn="l">
                <a:lnSpc>
                  <a:spcPts val="47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Gemma </a:t>
              </a:r>
            </a:p>
            <a:p>
              <a:pPr marL="647700" lvl="1" indent="-323850" algn="l">
                <a:lnSpc>
                  <a:spcPts val="47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Microsoft Phi </a:t>
              </a:r>
            </a:p>
            <a:p>
              <a:pPr marL="0" lvl="0" indent="0" algn="l">
                <a:lnSpc>
                  <a:spcPts val="3864"/>
                </a:lnSpc>
                <a:spcBef>
                  <a:spcPct val="0"/>
                </a:spcBef>
              </a:pPr>
              <a:endPara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2852155" y="1146201"/>
              <a:ext cx="645574" cy="642705"/>
            </a:xfrm>
            <a:custGeom>
              <a:avLst/>
              <a:gdLst/>
              <a:ahLst/>
              <a:cxnLst/>
              <a:rect l="l" t="t" r="r" b="b"/>
              <a:pathLst>
                <a:path w="645574" h="642705">
                  <a:moveTo>
                    <a:pt x="0" y="0"/>
                  </a:moveTo>
                  <a:lnTo>
                    <a:pt x="645574" y="0"/>
                  </a:lnTo>
                  <a:lnTo>
                    <a:pt x="645574" y="642705"/>
                  </a:lnTo>
                  <a:lnTo>
                    <a:pt x="0" y="64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830707" y="1998148"/>
              <a:ext cx="667022" cy="667022"/>
            </a:xfrm>
            <a:custGeom>
              <a:avLst/>
              <a:gdLst/>
              <a:ahLst/>
              <a:cxnLst/>
              <a:rect l="l" t="t" r="r" b="b"/>
              <a:pathLst>
                <a:path w="667022" h="667022">
                  <a:moveTo>
                    <a:pt x="0" y="0"/>
                  </a:moveTo>
                  <a:lnTo>
                    <a:pt x="667022" y="0"/>
                  </a:lnTo>
                  <a:lnTo>
                    <a:pt x="667022" y="667022"/>
                  </a:lnTo>
                  <a:lnTo>
                    <a:pt x="0" y="66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830707" y="2665170"/>
              <a:ext cx="973095" cy="973095"/>
            </a:xfrm>
            <a:custGeom>
              <a:avLst/>
              <a:gdLst/>
              <a:ahLst/>
              <a:cxnLst/>
              <a:rect l="l" t="t" r="r" b="b"/>
              <a:pathLst>
                <a:path w="973095" h="973095">
                  <a:moveTo>
                    <a:pt x="0" y="0"/>
                  </a:moveTo>
                  <a:lnTo>
                    <a:pt x="973094" y="0"/>
                  </a:lnTo>
                  <a:lnTo>
                    <a:pt x="973094" y="973094"/>
                  </a:lnTo>
                  <a:lnTo>
                    <a:pt x="0" y="97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371649" y="3496870"/>
              <a:ext cx="650461" cy="650461"/>
            </a:xfrm>
            <a:custGeom>
              <a:avLst/>
              <a:gdLst/>
              <a:ahLst/>
              <a:cxnLst/>
              <a:rect l="l" t="t" r="r" b="b"/>
              <a:pathLst>
                <a:path w="650461" h="650461">
                  <a:moveTo>
                    <a:pt x="0" y="0"/>
                  </a:moveTo>
                  <a:lnTo>
                    <a:pt x="650461" y="0"/>
                  </a:lnTo>
                  <a:lnTo>
                    <a:pt x="650461" y="650461"/>
                  </a:lnTo>
                  <a:lnTo>
                    <a:pt x="0" y="650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272360" y="3669418"/>
            <a:ext cx="7015640" cy="68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7"/>
              </a:lnSpc>
            </a:pPr>
            <a:r>
              <a:rPr lang="en-US" sz="4190" b="1">
                <a:solidFill>
                  <a:srgbClr val="1A0B08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Fine-Tuned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2360" y="4432888"/>
            <a:ext cx="7015640" cy="41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Di</a:t>
            </a: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stilBert</a:t>
            </a:r>
          </a:p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Deberta</a:t>
            </a:r>
          </a:p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Roberta</a:t>
            </a:r>
          </a:p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Electra</a:t>
            </a:r>
          </a:p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Gemma </a:t>
            </a:r>
          </a:p>
          <a:p>
            <a:pPr marL="647700" lvl="1" indent="-323850" algn="l">
              <a:lnSpc>
                <a:spcPts val="4740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Microsoft Phi</a:t>
            </a:r>
          </a:p>
          <a:p>
            <a:pPr marL="0" lvl="0" indent="0" algn="l">
              <a:lnSpc>
                <a:spcPts val="4740"/>
              </a:lnSpc>
              <a:spcBef>
                <a:spcPct val="0"/>
              </a:spcBef>
            </a:pPr>
            <a:endParaRPr lang="en-US" sz="29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5249467" y="4995553"/>
            <a:ext cx="2009833" cy="2009833"/>
          </a:xfrm>
          <a:custGeom>
            <a:avLst/>
            <a:gdLst/>
            <a:ahLst/>
            <a:cxnLst/>
            <a:rect l="l" t="t" r="r" b="b"/>
            <a:pathLst>
              <a:path w="2009833" h="2009833">
                <a:moveTo>
                  <a:pt x="0" y="0"/>
                </a:moveTo>
                <a:lnTo>
                  <a:pt x="2009833" y="0"/>
                </a:lnTo>
                <a:lnTo>
                  <a:pt x="2009833" y="2009833"/>
                </a:lnTo>
                <a:lnTo>
                  <a:pt x="0" y="2009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820297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spc="-375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Technical Solution Overview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7941976"/>
            <a:ext cx="16230600" cy="1862433"/>
            <a:chOff x="0" y="0"/>
            <a:chExt cx="21640800" cy="248324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21640800" cy="89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44"/>
                </a:lnSpc>
              </a:pPr>
              <a:r>
                <a:rPr lang="en-US" sz="4188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Objective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96353"/>
              <a:ext cx="21640800" cy="1386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7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</a:t>
              </a:r>
              <a:r>
                <a:rPr lang="en-US" sz="2999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ompetent performance in reproducing labels without humor-specific insights</a:t>
              </a:r>
            </a:p>
            <a:p>
              <a:pPr marL="0" lvl="0" indent="0" algn="l">
                <a:lnSpc>
                  <a:spcPts val="3864"/>
                </a:lnSpc>
                <a:spcBef>
                  <a:spcPct val="0"/>
                </a:spcBef>
              </a:pPr>
              <a:endParaRPr lang="en-US" sz="29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7364">
            <a:off x="586606" y="7143783"/>
            <a:ext cx="2962656" cy="2673797"/>
          </a:xfrm>
          <a:custGeom>
            <a:avLst/>
            <a:gdLst/>
            <a:ahLst/>
            <a:cxnLst/>
            <a:rect l="l" t="t" r="r" b="b"/>
            <a:pathLst>
              <a:path w="2962656" h="2673797">
                <a:moveTo>
                  <a:pt x="0" y="0"/>
                </a:moveTo>
                <a:lnTo>
                  <a:pt x="2962656" y="0"/>
                </a:lnTo>
                <a:lnTo>
                  <a:pt x="2962656" y="2673797"/>
                </a:lnTo>
                <a:lnTo>
                  <a:pt x="0" y="267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29983" y="3135084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85159" y="3389499"/>
            <a:ext cx="9971266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Canva Sans"/>
                <a:ea typeface="Canva Sans"/>
                <a:cs typeface="Canva Sans"/>
                <a:sym typeface="Canva Sans"/>
              </a:rPr>
              <a:t>A subset of fine-tuning techniques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A0B08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Canva Sans"/>
                <a:ea typeface="Canva Sans"/>
                <a:cs typeface="Canva Sans"/>
                <a:sym typeface="Canva Sans"/>
              </a:rPr>
              <a:t>Requires a labeled dataset of instructional prompts and corresponding outputs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A0B08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Canva Sans"/>
                <a:ea typeface="Canva Sans"/>
                <a:cs typeface="Canva Sans"/>
                <a:sym typeface="Canva Sans"/>
              </a:rPr>
              <a:t>Few-shot learning with Prompt Engineering for proprietary models (OpenAI, Mistral)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164935"/>
            <a:chOff x="0" y="0"/>
            <a:chExt cx="24384000" cy="2886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2886580"/>
              <a:chOff x="0" y="0"/>
              <a:chExt cx="4816593" cy="5701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5701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5701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70189"/>
                    </a:lnTo>
                    <a:lnTo>
                      <a:pt x="0" y="570189"/>
                    </a:lnTo>
                    <a:close/>
                  </a:path>
                </a:pathLst>
              </a:custGeom>
              <a:solidFill>
                <a:srgbClr val="EE826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816593" cy="5987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371600" y="609600"/>
              <a:ext cx="15448645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7500" spc="-375">
                  <a:solidFill>
                    <a:srgbClr val="EBE7DB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Instruction-Tuned Models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2513" y="822928"/>
            <a:ext cx="1151254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 strike="noStrike" spc="-375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Models Tested</a:t>
            </a:r>
          </a:p>
        </p:txBody>
      </p:sp>
      <p:sp>
        <p:nvSpPr>
          <p:cNvPr id="3" name="Freeform 3"/>
          <p:cNvSpPr/>
          <p:nvPr/>
        </p:nvSpPr>
        <p:spPr>
          <a:xfrm rot="3116505">
            <a:off x="14677544" y="-1420626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80281" y="2305050"/>
          <a:ext cx="16206788" cy="7688662"/>
        </p:xfrm>
        <a:graphic>
          <a:graphicData uri="http://schemas.openxmlformats.org/drawingml/2006/table">
            <a:tbl>
              <a:tblPr/>
              <a:tblGrid>
                <a:gridCol w="4051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1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1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74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Target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Rhetoric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174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OpenAi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174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Mistral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174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Gemma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6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Microsoft Phi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u="none" strike="noStrike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-372140" y="8994036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3" y="0"/>
                </a:lnTo>
                <a:lnTo>
                  <a:pt x="1424653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16505">
            <a:off x="14569603" y="-1948271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78035" y="179127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930766" y="1876133"/>
            <a:ext cx="65614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eveloped 3 separate humor classifiers one for each category </a:t>
            </a:r>
          </a:p>
        </p:txBody>
      </p:sp>
      <p:sp>
        <p:nvSpPr>
          <p:cNvPr id="5" name="Freeform 5"/>
          <p:cNvSpPr/>
          <p:nvPr/>
        </p:nvSpPr>
        <p:spPr>
          <a:xfrm>
            <a:off x="9878035" y="373401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880199" y="3779356"/>
            <a:ext cx="6460313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Used few-shot prompts with structured JSON outputs</a:t>
            </a:r>
          </a:p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endParaRPr lang="en-US" sz="24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78035" y="567734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880199" y="5503608"/>
            <a:ext cx="6561446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Parsed predictions and evaluated against annotator generated labels</a:t>
            </a:r>
          </a:p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endParaRPr lang="en-US" sz="24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878035" y="7620597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930766" y="7475436"/>
            <a:ext cx="6460313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Measured performance using precision, recall, F1-score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19967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Instruction tuning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336" y="3554443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3598"/>
            <a:ext cx="8987199" cy="10287000"/>
            <a:chOff x="0" y="0"/>
            <a:chExt cx="236699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66999" cy="2709333"/>
            </a:xfrm>
            <a:custGeom>
              <a:avLst/>
              <a:gdLst/>
              <a:ahLst/>
              <a:cxnLst/>
              <a:rect l="l" t="t" r="r" b="b"/>
              <a:pathLst>
                <a:path w="2366999" h="2709333">
                  <a:moveTo>
                    <a:pt x="0" y="0"/>
                  </a:moveTo>
                  <a:lnTo>
                    <a:pt x="2366999" y="0"/>
                  </a:lnTo>
                  <a:lnTo>
                    <a:pt x="2366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366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4879071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Instruction tuning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336" y="3558040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6234038"/>
            <a:ext cx="4056560" cy="4056560"/>
          </a:xfrm>
          <a:custGeom>
            <a:avLst/>
            <a:gdLst/>
            <a:ahLst/>
            <a:cxnLst/>
            <a:rect l="l" t="t" r="r" b="b"/>
            <a:pathLst>
              <a:path w="4056560" h="4056560">
                <a:moveTo>
                  <a:pt x="0" y="0"/>
                </a:moveTo>
                <a:lnTo>
                  <a:pt x="4056560" y="0"/>
                </a:lnTo>
                <a:lnTo>
                  <a:pt x="4056560" y="4056560"/>
                </a:lnTo>
                <a:lnTo>
                  <a:pt x="0" y="4056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16505">
            <a:off x="14569603" y="-1948271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78035" y="1362249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2"/>
                </a:lnTo>
                <a:lnTo>
                  <a:pt x="0" y="78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78035" y="4336033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78035" y="7309818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2"/>
                </a:lnTo>
                <a:lnTo>
                  <a:pt x="0" y="78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3598"/>
            <a:ext cx="8987199" cy="10287000"/>
            <a:chOff x="0" y="0"/>
            <a:chExt cx="2366999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6999" cy="2709333"/>
            </a:xfrm>
            <a:custGeom>
              <a:avLst/>
              <a:gdLst/>
              <a:ahLst/>
              <a:cxnLst/>
              <a:rect l="l" t="t" r="r" b="b"/>
              <a:pathLst>
                <a:path w="2366999" h="2709333">
                  <a:moveTo>
                    <a:pt x="0" y="0"/>
                  </a:moveTo>
                  <a:lnTo>
                    <a:pt x="2366999" y="0"/>
                  </a:lnTo>
                  <a:lnTo>
                    <a:pt x="2366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66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879071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Instruction 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1336" y="3558040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81333" y="1362249"/>
            <a:ext cx="6561446" cy="1733142"/>
            <a:chOff x="0" y="0"/>
            <a:chExt cx="8748595" cy="23108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Challenges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9396"/>
              <a:ext cx="8748595" cy="152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Inconsis</a:t>
              </a:r>
              <a:r>
                <a:rPr lang="en-US" sz="3000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tent outputs and low accuracy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81333" y="4336033"/>
            <a:ext cx="6561446" cy="1733142"/>
            <a:chOff x="0" y="0"/>
            <a:chExt cx="8748595" cy="231085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Solution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9396"/>
              <a:ext cx="8748595" cy="152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</a:t>
              </a:r>
              <a:r>
                <a:rPr lang="en-US" sz="3000" u="none" strike="noStrike">
                  <a:solidFill>
                    <a:srgbClr val="1A0B08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efined prompts, cleaned dataset, label formatting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81333" y="7271718"/>
            <a:ext cx="656144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Logged results in CSV/JSON for transparency and reproducibility 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6230440"/>
            <a:ext cx="4056560" cy="4056560"/>
          </a:xfrm>
          <a:custGeom>
            <a:avLst/>
            <a:gdLst/>
            <a:ahLst/>
            <a:cxnLst/>
            <a:rect l="l" t="t" r="r" b="b"/>
            <a:pathLst>
              <a:path w="4056560" h="4056560">
                <a:moveTo>
                  <a:pt x="0" y="0"/>
                </a:moveTo>
                <a:lnTo>
                  <a:pt x="4056560" y="0"/>
                </a:lnTo>
                <a:lnTo>
                  <a:pt x="4056560" y="4056560"/>
                </a:lnTo>
                <a:lnTo>
                  <a:pt x="0" y="4056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64935"/>
            <a:chOff x="0" y="0"/>
            <a:chExt cx="4816593" cy="57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0189"/>
            </a:xfrm>
            <a:custGeom>
              <a:avLst/>
              <a:gdLst/>
              <a:ahLst/>
              <a:cxnLst/>
              <a:rect l="l" t="t" r="r" b="b"/>
              <a:pathLst>
                <a:path w="4816592" h="570189">
                  <a:moveTo>
                    <a:pt x="0" y="0"/>
                  </a:moveTo>
                  <a:lnTo>
                    <a:pt x="4816592" y="0"/>
                  </a:lnTo>
                  <a:lnTo>
                    <a:pt x="4816592" y="570189"/>
                  </a:lnTo>
                  <a:lnTo>
                    <a:pt x="0" y="570189"/>
                  </a:lnTo>
                  <a:close/>
                </a:path>
              </a:pathLst>
            </a:custGeom>
            <a:solidFill>
              <a:srgbClr val="EE8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598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367364">
            <a:off x="634453" y="8100722"/>
            <a:ext cx="2962656" cy="2673797"/>
          </a:xfrm>
          <a:custGeom>
            <a:avLst/>
            <a:gdLst/>
            <a:ahLst/>
            <a:cxnLst/>
            <a:rect l="l" t="t" r="r" b="b"/>
            <a:pathLst>
              <a:path w="2962656" h="2673797">
                <a:moveTo>
                  <a:pt x="0" y="0"/>
                </a:moveTo>
                <a:lnTo>
                  <a:pt x="2962656" y="0"/>
                </a:lnTo>
                <a:lnTo>
                  <a:pt x="2962656" y="2673797"/>
                </a:lnTo>
                <a:lnTo>
                  <a:pt x="0" y="267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888622" y="3190109"/>
            <a:ext cx="5370678" cy="524637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6758" t="-11111" r="-4587" b="-108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57200"/>
            <a:ext cx="115864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spc="-375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Fine-Tuned Models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59" y="3389499"/>
            <a:ext cx="9971266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Canva Sans"/>
                <a:ea typeface="Canva Sans"/>
                <a:cs typeface="Canva Sans"/>
                <a:sym typeface="Canva Sans"/>
              </a:rPr>
              <a:t>Pre-trained language models are optimized for specific downstream tasks, in our case humor classification.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Does not require instructions, only labelled examples. But typically works with more training data.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A0B08"/>
                </a:solidFill>
                <a:latin typeface="Canva Sans"/>
                <a:ea typeface="Canva Sans"/>
                <a:cs typeface="Canva Sans"/>
                <a:sym typeface="Canva Sans"/>
              </a:rPr>
              <a:t>Model weights are relearnt and optimized to better perform at the downstream task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34801"/>
            <a:ext cx="38570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Models Tested</a:t>
            </a:r>
          </a:p>
        </p:txBody>
      </p:sp>
      <p:sp>
        <p:nvSpPr>
          <p:cNvPr id="3" name="Freeform 3"/>
          <p:cNvSpPr/>
          <p:nvPr/>
        </p:nvSpPr>
        <p:spPr>
          <a:xfrm rot="3766766">
            <a:off x="683032" y="6623536"/>
            <a:ext cx="2948994" cy="2997706"/>
          </a:xfrm>
          <a:custGeom>
            <a:avLst/>
            <a:gdLst/>
            <a:ahLst/>
            <a:cxnLst/>
            <a:rect l="l" t="t" r="r" b="b"/>
            <a:pathLst>
              <a:path w="2948994" h="2997706">
                <a:moveTo>
                  <a:pt x="0" y="0"/>
                </a:moveTo>
                <a:lnTo>
                  <a:pt x="2948994" y="0"/>
                </a:lnTo>
                <a:lnTo>
                  <a:pt x="2948994" y="2997707"/>
                </a:lnTo>
                <a:lnTo>
                  <a:pt x="0" y="299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691934" y="649235"/>
          <a:ext cx="11168461" cy="8988530"/>
        </p:xfrm>
        <a:graphic>
          <a:graphicData uri="http://schemas.openxmlformats.org/drawingml/2006/table">
            <a:tbl>
              <a:tblPr/>
              <a:tblGrid>
                <a:gridCol w="3643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3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3204">
                <a:tc>
                  <a:txBody>
                    <a:bodyPr/>
                    <a:lstStyle/>
                    <a:p>
                      <a:pPr algn="ctr">
                        <a:lnSpc>
                          <a:spcPts val="3523"/>
                        </a:lnSpc>
                        <a:defRPr/>
                      </a:pP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8" b="1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Classification Label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23"/>
                        </a:lnSpc>
                        <a:defRPr/>
                      </a:pPr>
                      <a:r>
                        <a:rPr lang="en-US" sz="2516" b="1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Target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23"/>
                        </a:lnSpc>
                        <a:defRPr/>
                      </a:pPr>
                      <a:r>
                        <a:rPr lang="en-US" sz="2516" b="1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Rhetoric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08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DistillBert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08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Roberta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08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Electra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...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...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450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Gemma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...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...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08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Deberta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450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Microsoft Phi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2"/>
                        </a:lnSpc>
                        <a:defRPr/>
                      </a:pPr>
                      <a:r>
                        <a:rPr lang="en-US" sz="5030">
                          <a:solidFill>
                            <a:srgbClr val="1A0B0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2"/>
                        </a:lnSpc>
                        <a:defRPr/>
                      </a:pPr>
                      <a:r>
                        <a:rPr lang="en-US" sz="5030">
                          <a:solidFill>
                            <a:srgbClr val="1A0B0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☑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46"/>
                        </a:lnSpc>
                        <a:defRPr/>
                      </a:pPr>
                      <a:r>
                        <a:rPr lang="en-US" sz="5033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...</a:t>
                      </a:r>
                      <a:endParaRPr lang="en-US" sz="1100"/>
                    </a:p>
                  </a:txBody>
                  <a:tcPr marL="159808" marR="159808" marT="159808" marB="159808" anchor="ctr">
                    <a:lnL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81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16505">
            <a:off x="14569603" y="-1948271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78035" y="179127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930766" y="1876133"/>
            <a:ext cx="65614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Tested Different Models on Each Category </a:t>
            </a:r>
          </a:p>
        </p:txBody>
      </p:sp>
      <p:sp>
        <p:nvSpPr>
          <p:cNvPr id="5" name="Freeform 5"/>
          <p:cNvSpPr/>
          <p:nvPr/>
        </p:nvSpPr>
        <p:spPr>
          <a:xfrm>
            <a:off x="9878035" y="373401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880199" y="4027006"/>
            <a:ext cx="6460313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For Classification Labels, Binary Models had a larger Batch Size</a:t>
            </a:r>
          </a:p>
        </p:txBody>
      </p:sp>
      <p:sp>
        <p:nvSpPr>
          <p:cNvPr id="7" name="Freeform 7"/>
          <p:cNvSpPr/>
          <p:nvPr/>
        </p:nvSpPr>
        <p:spPr>
          <a:xfrm>
            <a:off x="9878035" y="567734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880199" y="5503608"/>
            <a:ext cx="6561446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Used Class Weights Balancing/Hyperparameter Tuning (Learning Rate &amp; Epochs)</a:t>
            </a:r>
          </a:p>
        </p:txBody>
      </p:sp>
      <p:sp>
        <p:nvSpPr>
          <p:cNvPr id="9" name="Freeform 9"/>
          <p:cNvSpPr/>
          <p:nvPr/>
        </p:nvSpPr>
        <p:spPr>
          <a:xfrm>
            <a:off x="9878035" y="7620597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930766" y="7723086"/>
            <a:ext cx="646031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Refined for Improved Accuracy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19967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Instruction tuning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336" y="3554443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3598"/>
            <a:ext cx="8987199" cy="10287000"/>
            <a:chOff x="0" y="0"/>
            <a:chExt cx="236699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66999" cy="2709333"/>
            </a:xfrm>
            <a:custGeom>
              <a:avLst/>
              <a:gdLst/>
              <a:ahLst/>
              <a:cxnLst/>
              <a:rect l="l" t="t" r="r" b="b"/>
              <a:pathLst>
                <a:path w="2366999" h="2709333">
                  <a:moveTo>
                    <a:pt x="0" y="0"/>
                  </a:moveTo>
                  <a:lnTo>
                    <a:pt x="2366999" y="0"/>
                  </a:lnTo>
                  <a:lnTo>
                    <a:pt x="2366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366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4879071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Fine Tuning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336" y="3558040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6230440"/>
            <a:ext cx="4056560" cy="4056560"/>
          </a:xfrm>
          <a:custGeom>
            <a:avLst/>
            <a:gdLst/>
            <a:ahLst/>
            <a:cxnLst/>
            <a:rect l="l" t="t" r="r" b="b"/>
            <a:pathLst>
              <a:path w="4056560" h="4056560">
                <a:moveTo>
                  <a:pt x="0" y="0"/>
                </a:moveTo>
                <a:lnTo>
                  <a:pt x="4056560" y="0"/>
                </a:lnTo>
                <a:lnTo>
                  <a:pt x="4056560" y="4056560"/>
                </a:lnTo>
                <a:lnTo>
                  <a:pt x="0" y="4056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26869"/>
            <a:ext cx="7991185" cy="7760131"/>
            <a:chOff x="0" y="0"/>
            <a:chExt cx="2104674" cy="2043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4674" cy="2043821"/>
            </a:xfrm>
            <a:custGeom>
              <a:avLst/>
              <a:gdLst/>
              <a:ahLst/>
              <a:cxnLst/>
              <a:rect l="l" t="t" r="r" b="b"/>
              <a:pathLst>
                <a:path w="2104674" h="2043821">
                  <a:moveTo>
                    <a:pt x="0" y="0"/>
                  </a:moveTo>
                  <a:lnTo>
                    <a:pt x="2104674" y="0"/>
                  </a:lnTo>
                  <a:lnTo>
                    <a:pt x="2104674" y="2043821"/>
                  </a:lnTo>
                  <a:lnTo>
                    <a:pt x="0" y="2043821"/>
                  </a:lnTo>
                  <a:close/>
                </a:path>
              </a:pathLst>
            </a:custGeom>
            <a:solidFill>
              <a:srgbClr val="E68D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04674" cy="207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1944" y="2616631"/>
            <a:ext cx="8583128" cy="7670369"/>
            <a:chOff x="0" y="0"/>
            <a:chExt cx="944740" cy="844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4740" cy="844273"/>
            </a:xfrm>
            <a:custGeom>
              <a:avLst/>
              <a:gdLst/>
              <a:ahLst/>
              <a:cxnLst/>
              <a:rect l="l" t="t" r="r" b="b"/>
              <a:pathLst>
                <a:path w="944740" h="844273">
                  <a:moveTo>
                    <a:pt x="0" y="0"/>
                  </a:moveTo>
                  <a:lnTo>
                    <a:pt x="944740" y="0"/>
                  </a:lnTo>
                  <a:lnTo>
                    <a:pt x="944740" y="844273"/>
                  </a:lnTo>
                  <a:lnTo>
                    <a:pt x="0" y="844273"/>
                  </a:lnTo>
                  <a:close/>
                </a:path>
              </a:pathLst>
            </a:custGeom>
            <a:blipFill>
              <a:blip r:embed="rId3"/>
              <a:stretch>
                <a:fillRect t="-5949" b="-59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82375" y="3278818"/>
            <a:ext cx="7624308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2639"/>
              </a:lnSpc>
              <a:buFont typeface="Arial"/>
              <a:buChar char="•"/>
            </a:pPr>
            <a:r>
              <a:rPr lang="en-US" sz="23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Humor is prevalent in online textual content but not always benign.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2375" y="4450503"/>
            <a:ext cx="7624308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640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Can be a source of trolling and negativity. Can also be used to mask harmful effects of biased or prejudicial views.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2375" y="7464213"/>
            <a:ext cx="7624308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6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Application: facilitating content moderation pipelines of social media platforms like X, Quora, Reddit etc.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2616631"/>
            <a:chOff x="0" y="0"/>
            <a:chExt cx="4816593" cy="6891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89154"/>
            </a:xfrm>
            <a:custGeom>
              <a:avLst/>
              <a:gdLst/>
              <a:ahLst/>
              <a:cxnLst/>
              <a:rect l="l" t="t" r="r" b="b"/>
              <a:pathLst>
                <a:path w="4816592" h="689154">
                  <a:moveTo>
                    <a:pt x="0" y="0"/>
                  </a:moveTo>
                  <a:lnTo>
                    <a:pt x="4816592" y="0"/>
                  </a:lnTo>
                  <a:lnTo>
                    <a:pt x="4816592" y="689154"/>
                  </a:lnTo>
                  <a:lnTo>
                    <a:pt x="0" y="689154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717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729757" y="593941"/>
            <a:ext cx="852954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Mission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5957358"/>
            <a:ext cx="7662682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640"/>
              </a:lnSpc>
              <a:buFont typeface="Arial"/>
              <a:buChar char="•"/>
            </a:pPr>
            <a:r>
              <a:rPr lang="en-US" sz="2400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Understanding humor can often help to eradicate discrimination, harassment and cyberbullying in online spheres.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6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67705" y="4818182"/>
            <a:ext cx="769159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spc="-179">
                <a:solidFill>
                  <a:srgbClr val="EFE7DD"/>
                </a:solidFill>
                <a:latin typeface="RoxboroughCF"/>
                <a:ea typeface="RoxboroughCF"/>
                <a:cs typeface="RoxboroughCF"/>
                <a:sym typeface="RoxboroughCF"/>
              </a:rPr>
              <a:t>Results</a:t>
            </a:r>
          </a:p>
        </p:txBody>
      </p:sp>
      <p:sp>
        <p:nvSpPr>
          <p:cNvPr id="3" name="AutoShape 3"/>
          <p:cNvSpPr/>
          <p:nvPr/>
        </p:nvSpPr>
        <p:spPr>
          <a:xfrm>
            <a:off x="9567705" y="3392368"/>
            <a:ext cx="1104900" cy="57150"/>
          </a:xfrm>
          <a:prstGeom prst="rect">
            <a:avLst/>
          </a:prstGeom>
          <a:solidFill>
            <a:srgbClr val="EFE7DD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14350" y="1472818"/>
            <a:ext cx="7341365" cy="73413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7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4350" y="938931"/>
            <a:ext cx="7341365" cy="70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24"/>
              </a:lnSpc>
              <a:spcBef>
                <a:spcPct val="0"/>
              </a:spcBef>
            </a:pPr>
            <a:r>
              <a:rPr lang="en-US" sz="37913" spc="6066">
                <a:solidFill>
                  <a:srgbClr val="764B3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2823"/>
            <a:ext cx="18288000" cy="2164935"/>
            <a:chOff x="0" y="0"/>
            <a:chExt cx="4816593" cy="57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0189"/>
            </a:xfrm>
            <a:custGeom>
              <a:avLst/>
              <a:gdLst/>
              <a:ahLst/>
              <a:cxnLst/>
              <a:rect l="l" t="t" r="r" b="b"/>
              <a:pathLst>
                <a:path w="4816592" h="570189">
                  <a:moveTo>
                    <a:pt x="0" y="0"/>
                  </a:moveTo>
                  <a:lnTo>
                    <a:pt x="4816592" y="0"/>
                  </a:lnTo>
                  <a:lnTo>
                    <a:pt x="4816592" y="570189"/>
                  </a:lnTo>
                  <a:lnTo>
                    <a:pt x="0" y="570189"/>
                  </a:lnTo>
                  <a:close/>
                </a:path>
              </a:pathLst>
            </a:custGeom>
            <a:solidFill>
              <a:srgbClr val="EE8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598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6822" y="5905064"/>
            <a:ext cx="6557230" cy="4196627"/>
          </a:xfrm>
          <a:custGeom>
            <a:avLst/>
            <a:gdLst/>
            <a:ahLst/>
            <a:cxnLst/>
            <a:rect l="l" t="t" r="r" b="b"/>
            <a:pathLst>
              <a:path w="6557230" h="4196627">
                <a:moveTo>
                  <a:pt x="0" y="0"/>
                </a:moveTo>
                <a:lnTo>
                  <a:pt x="6557230" y="0"/>
                </a:lnTo>
                <a:lnTo>
                  <a:pt x="6557230" y="4196628"/>
                </a:lnTo>
                <a:lnTo>
                  <a:pt x="0" y="419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35331" y="2064701"/>
            <a:ext cx="6194134" cy="3840363"/>
          </a:xfrm>
          <a:custGeom>
            <a:avLst/>
            <a:gdLst/>
            <a:ahLst/>
            <a:cxnLst/>
            <a:rect l="l" t="t" r="r" b="b"/>
            <a:pathLst>
              <a:path w="6194134" h="3840363">
                <a:moveTo>
                  <a:pt x="0" y="0"/>
                </a:moveTo>
                <a:lnTo>
                  <a:pt x="6194134" y="0"/>
                </a:lnTo>
                <a:lnTo>
                  <a:pt x="6194134" y="3840363"/>
                </a:lnTo>
                <a:lnTo>
                  <a:pt x="0" y="3840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66611" y="5905064"/>
            <a:ext cx="6714603" cy="4196627"/>
          </a:xfrm>
          <a:custGeom>
            <a:avLst/>
            <a:gdLst/>
            <a:ahLst/>
            <a:cxnLst/>
            <a:rect l="l" t="t" r="r" b="b"/>
            <a:pathLst>
              <a:path w="6714603" h="4196627">
                <a:moveTo>
                  <a:pt x="0" y="0"/>
                </a:moveTo>
                <a:lnTo>
                  <a:pt x="6714603" y="0"/>
                </a:lnTo>
                <a:lnTo>
                  <a:pt x="6714603" y="4196628"/>
                </a:lnTo>
                <a:lnTo>
                  <a:pt x="0" y="419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135160"/>
            <a:ext cx="10316012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Dataset: Approximate 3.5k jokes sampled from a dataset of 100k+ jokes available on Kaggle</a:t>
            </a:r>
          </a:p>
          <a:p>
            <a:pPr marL="1209039" lvl="2" indent="-403013" algn="l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1921 labeled jokes for training</a:t>
            </a:r>
          </a:p>
          <a:p>
            <a:pPr marL="1209039" lvl="2" indent="-403013" algn="l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2538 unlabeled jokes for testing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Produce additional labeled data of 2.5k jokes following the proposed annotation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145"/>
            <a:ext cx="115864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spc="-375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Data Collection &amp; Overview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699" y="1512831"/>
            <a:ext cx="8401755" cy="4148366"/>
          </a:xfrm>
          <a:custGeom>
            <a:avLst/>
            <a:gdLst/>
            <a:ahLst/>
            <a:cxnLst/>
            <a:rect l="l" t="t" r="r" b="b"/>
            <a:pathLst>
              <a:path w="8401755" h="4148366">
                <a:moveTo>
                  <a:pt x="0" y="0"/>
                </a:moveTo>
                <a:lnTo>
                  <a:pt x="8401755" y="0"/>
                </a:lnTo>
                <a:lnTo>
                  <a:pt x="8401755" y="4148367"/>
                </a:lnTo>
                <a:lnTo>
                  <a:pt x="0" y="414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50693" y="1459471"/>
            <a:ext cx="7953432" cy="4255086"/>
          </a:xfrm>
          <a:custGeom>
            <a:avLst/>
            <a:gdLst/>
            <a:ahLst/>
            <a:cxnLst/>
            <a:rect l="l" t="t" r="r" b="b"/>
            <a:pathLst>
              <a:path w="7953432" h="4255086">
                <a:moveTo>
                  <a:pt x="0" y="0"/>
                </a:moveTo>
                <a:lnTo>
                  <a:pt x="7953432" y="0"/>
                </a:lnTo>
                <a:lnTo>
                  <a:pt x="7953432" y="4255087"/>
                </a:lnTo>
                <a:lnTo>
                  <a:pt x="0" y="425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04638" y="5661198"/>
            <a:ext cx="9478725" cy="4703817"/>
          </a:xfrm>
          <a:custGeom>
            <a:avLst/>
            <a:gdLst/>
            <a:ahLst/>
            <a:cxnLst/>
            <a:rect l="l" t="t" r="r" b="b"/>
            <a:pathLst>
              <a:path w="9478725" h="4703817">
                <a:moveTo>
                  <a:pt x="0" y="0"/>
                </a:moveTo>
                <a:lnTo>
                  <a:pt x="9478724" y="0"/>
                </a:lnTo>
                <a:lnTo>
                  <a:pt x="9478724" y="4703817"/>
                </a:lnTo>
                <a:lnTo>
                  <a:pt x="0" y="4703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41540" y="354584"/>
            <a:ext cx="13804921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  <a:spcBef>
                <a:spcPct val="0"/>
              </a:spcBef>
            </a:pPr>
            <a:r>
              <a:rPr lang="en-US" sz="3999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Instruction-Tuned Model Results: OpenAI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90861"/>
            <a:chOff x="0" y="0"/>
            <a:chExt cx="4816593" cy="471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1667"/>
            </a:xfrm>
            <a:custGeom>
              <a:avLst/>
              <a:gdLst/>
              <a:ahLst/>
              <a:cxnLst/>
              <a:rect l="l" t="t" r="r" b="b"/>
              <a:pathLst>
                <a:path w="4816592" h="471667">
                  <a:moveTo>
                    <a:pt x="0" y="0"/>
                  </a:moveTo>
                  <a:lnTo>
                    <a:pt x="4816592" y="0"/>
                  </a:lnTo>
                  <a:lnTo>
                    <a:pt x="4816592" y="471667"/>
                  </a:lnTo>
                  <a:lnTo>
                    <a:pt x="0" y="471667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50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367364">
            <a:off x="270871" y="8573035"/>
            <a:ext cx="1995267" cy="1800728"/>
          </a:xfrm>
          <a:custGeom>
            <a:avLst/>
            <a:gdLst/>
            <a:ahLst/>
            <a:cxnLst/>
            <a:rect l="l" t="t" r="r" b="b"/>
            <a:pathLst>
              <a:path w="1995267" h="1800728">
                <a:moveTo>
                  <a:pt x="0" y="0"/>
                </a:moveTo>
                <a:lnTo>
                  <a:pt x="1995267" y="0"/>
                </a:lnTo>
                <a:lnTo>
                  <a:pt x="1995267" y="1800728"/>
                </a:lnTo>
                <a:lnTo>
                  <a:pt x="0" y="18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57200"/>
            <a:ext cx="115864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spc="-375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Microsoft Phi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19050" y="3313641"/>
            <a:ext cx="7546773" cy="4480896"/>
          </a:xfrm>
          <a:custGeom>
            <a:avLst/>
            <a:gdLst/>
            <a:ahLst/>
            <a:cxnLst/>
            <a:rect l="l" t="t" r="r" b="b"/>
            <a:pathLst>
              <a:path w="7546773" h="4480896">
                <a:moveTo>
                  <a:pt x="0" y="0"/>
                </a:moveTo>
                <a:lnTo>
                  <a:pt x="7546773" y="0"/>
                </a:lnTo>
                <a:lnTo>
                  <a:pt x="7546773" y="4480896"/>
                </a:lnTo>
                <a:lnTo>
                  <a:pt x="0" y="4480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958054" y="3313641"/>
            <a:ext cx="9775358" cy="4765487"/>
          </a:xfrm>
          <a:custGeom>
            <a:avLst/>
            <a:gdLst/>
            <a:ahLst/>
            <a:cxnLst/>
            <a:rect l="l" t="t" r="r" b="b"/>
            <a:pathLst>
              <a:path w="9775358" h="4765487">
                <a:moveTo>
                  <a:pt x="0" y="0"/>
                </a:moveTo>
                <a:lnTo>
                  <a:pt x="9775358" y="0"/>
                </a:lnTo>
                <a:lnTo>
                  <a:pt x="9775358" y="4765487"/>
                </a:lnTo>
                <a:lnTo>
                  <a:pt x="0" y="4765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1842961"/>
            <a:chOff x="0" y="0"/>
            <a:chExt cx="4816593" cy="485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85389"/>
            </a:xfrm>
            <a:custGeom>
              <a:avLst/>
              <a:gdLst/>
              <a:ahLst/>
              <a:cxnLst/>
              <a:rect l="l" t="t" r="r" b="b"/>
              <a:pathLst>
                <a:path w="4816592" h="485389">
                  <a:moveTo>
                    <a:pt x="0" y="0"/>
                  </a:moveTo>
                  <a:lnTo>
                    <a:pt x="4816592" y="0"/>
                  </a:lnTo>
                  <a:lnTo>
                    <a:pt x="4816592" y="485389"/>
                  </a:lnTo>
                  <a:lnTo>
                    <a:pt x="0" y="485389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513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6198" y="3233077"/>
            <a:ext cx="8507802" cy="4934525"/>
          </a:xfrm>
          <a:custGeom>
            <a:avLst/>
            <a:gdLst/>
            <a:ahLst/>
            <a:cxnLst/>
            <a:rect l="l" t="t" r="r" b="b"/>
            <a:pathLst>
              <a:path w="8507802" h="4934525">
                <a:moveTo>
                  <a:pt x="0" y="0"/>
                </a:moveTo>
                <a:lnTo>
                  <a:pt x="8507802" y="0"/>
                </a:lnTo>
                <a:lnTo>
                  <a:pt x="8507802" y="4934526"/>
                </a:lnTo>
                <a:lnTo>
                  <a:pt x="0" y="493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3233077"/>
            <a:ext cx="8507802" cy="4934525"/>
          </a:xfrm>
          <a:custGeom>
            <a:avLst/>
            <a:gdLst/>
            <a:ahLst/>
            <a:cxnLst/>
            <a:rect l="l" t="t" r="r" b="b"/>
            <a:pathLst>
              <a:path w="8507802" h="4934525">
                <a:moveTo>
                  <a:pt x="0" y="0"/>
                </a:moveTo>
                <a:lnTo>
                  <a:pt x="8507802" y="0"/>
                </a:lnTo>
                <a:lnTo>
                  <a:pt x="8507802" y="4934526"/>
                </a:lnTo>
                <a:lnTo>
                  <a:pt x="0" y="4934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98572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spc="-300">
                <a:solidFill>
                  <a:srgbClr val="FBF3F1"/>
                </a:solidFill>
                <a:latin typeface="RoxboroughCF"/>
                <a:ea typeface="RoxboroughCF"/>
                <a:cs typeface="RoxboroughCF"/>
                <a:sym typeface="RoxboroughCF"/>
              </a:rPr>
              <a:t>Finetuned Model Results: Classification Label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7538">
            <a:off x="17195240" y="9047593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2" y="0"/>
                </a:lnTo>
                <a:lnTo>
                  <a:pt x="1424652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640265"/>
            <a:chOff x="0" y="0"/>
            <a:chExt cx="4816593" cy="4320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32004"/>
            </a:xfrm>
            <a:custGeom>
              <a:avLst/>
              <a:gdLst/>
              <a:ahLst/>
              <a:cxnLst/>
              <a:rect l="l" t="t" r="r" b="b"/>
              <a:pathLst>
                <a:path w="4816592" h="432004">
                  <a:moveTo>
                    <a:pt x="0" y="0"/>
                  </a:moveTo>
                  <a:lnTo>
                    <a:pt x="4816592" y="0"/>
                  </a:lnTo>
                  <a:lnTo>
                    <a:pt x="4816592" y="432004"/>
                  </a:lnTo>
                  <a:lnTo>
                    <a:pt x="0" y="432004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460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52852" y="2762877"/>
            <a:ext cx="8932824" cy="5549517"/>
          </a:xfrm>
          <a:custGeom>
            <a:avLst/>
            <a:gdLst/>
            <a:ahLst/>
            <a:cxnLst/>
            <a:rect l="l" t="t" r="r" b="b"/>
            <a:pathLst>
              <a:path w="8932824" h="5549517">
                <a:moveTo>
                  <a:pt x="0" y="0"/>
                </a:moveTo>
                <a:lnTo>
                  <a:pt x="8932825" y="0"/>
                </a:lnTo>
                <a:lnTo>
                  <a:pt x="8932825" y="5549517"/>
                </a:lnTo>
                <a:lnTo>
                  <a:pt x="0" y="5549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9511" y="2951691"/>
            <a:ext cx="8543341" cy="5542492"/>
          </a:xfrm>
          <a:custGeom>
            <a:avLst/>
            <a:gdLst/>
            <a:ahLst/>
            <a:cxnLst/>
            <a:rect l="l" t="t" r="r" b="b"/>
            <a:pathLst>
              <a:path w="8543341" h="5542492">
                <a:moveTo>
                  <a:pt x="0" y="0"/>
                </a:moveTo>
                <a:lnTo>
                  <a:pt x="8543341" y="0"/>
                </a:lnTo>
                <a:lnTo>
                  <a:pt x="8543341" y="5542492"/>
                </a:lnTo>
                <a:lnTo>
                  <a:pt x="0" y="5542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7513" y="343882"/>
            <a:ext cx="12641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>
                <a:solidFill>
                  <a:srgbClr val="EFE7DD"/>
                </a:solidFill>
                <a:latin typeface="RoxboroughCF"/>
                <a:ea typeface="RoxboroughCF"/>
                <a:cs typeface="RoxboroughCF"/>
                <a:sym typeface="RoxboroughCF"/>
              </a:rPr>
              <a:t>Finetuned Model Results: Target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7538">
            <a:off x="17195240" y="9047593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2" y="0"/>
                </a:lnTo>
                <a:lnTo>
                  <a:pt x="1424652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768779"/>
            <a:chOff x="0" y="0"/>
            <a:chExt cx="4816593" cy="465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65851"/>
            </a:xfrm>
            <a:custGeom>
              <a:avLst/>
              <a:gdLst/>
              <a:ahLst/>
              <a:cxnLst/>
              <a:rect l="l" t="t" r="r" b="b"/>
              <a:pathLst>
                <a:path w="4816592" h="465851">
                  <a:moveTo>
                    <a:pt x="0" y="0"/>
                  </a:moveTo>
                  <a:lnTo>
                    <a:pt x="4816592" y="0"/>
                  </a:lnTo>
                  <a:lnTo>
                    <a:pt x="4816592" y="465851"/>
                  </a:lnTo>
                  <a:lnTo>
                    <a:pt x="0" y="465851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494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7200" y="2933700"/>
            <a:ext cx="9181923" cy="5331679"/>
          </a:xfrm>
          <a:custGeom>
            <a:avLst/>
            <a:gdLst/>
            <a:ahLst/>
            <a:cxnLst/>
            <a:rect l="l" t="t" r="r" b="b"/>
            <a:pathLst>
              <a:path w="9769720" h="5666438">
                <a:moveTo>
                  <a:pt x="0" y="0"/>
                </a:moveTo>
                <a:lnTo>
                  <a:pt x="9769720" y="0"/>
                </a:lnTo>
                <a:lnTo>
                  <a:pt x="9769720" y="5666437"/>
                </a:lnTo>
                <a:lnTo>
                  <a:pt x="0" y="566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29800" y="2643878"/>
            <a:ext cx="8229773" cy="5911321"/>
          </a:xfrm>
          <a:custGeom>
            <a:avLst/>
            <a:gdLst/>
            <a:ahLst/>
            <a:cxnLst/>
            <a:rect l="l" t="t" r="r" b="b"/>
            <a:pathLst>
              <a:path w="8731988" h="6134222">
                <a:moveTo>
                  <a:pt x="0" y="0"/>
                </a:moveTo>
                <a:lnTo>
                  <a:pt x="8731988" y="0"/>
                </a:lnTo>
                <a:lnTo>
                  <a:pt x="8731988" y="6134221"/>
                </a:lnTo>
                <a:lnTo>
                  <a:pt x="0" y="6134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52450"/>
            <a:ext cx="1321984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Finedtuned Model Results: Rhetoric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A08305-8982-CCBE-A536-7C2980C77CA3}"/>
              </a:ext>
            </a:extLst>
          </p:cNvPr>
          <p:cNvSpPr/>
          <p:nvPr/>
        </p:nvSpPr>
        <p:spPr>
          <a:xfrm>
            <a:off x="12630149" y="7240491"/>
            <a:ext cx="2673569" cy="1019688"/>
          </a:xfrm>
          <a:prstGeom prst="roundRect">
            <a:avLst/>
          </a:prstGeom>
          <a:solidFill>
            <a:srgbClr val="D06855"/>
          </a:solidFill>
          <a:ln>
            <a:solidFill>
              <a:srgbClr val="D06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DEA1D8-0EFA-8EC6-274D-564538C2F81F}"/>
              </a:ext>
            </a:extLst>
          </p:cNvPr>
          <p:cNvSpPr/>
          <p:nvPr/>
        </p:nvSpPr>
        <p:spPr>
          <a:xfrm>
            <a:off x="3048000" y="7272497"/>
            <a:ext cx="2673569" cy="1019688"/>
          </a:xfrm>
          <a:prstGeom prst="roundRect">
            <a:avLst/>
          </a:prstGeom>
          <a:solidFill>
            <a:srgbClr val="D06855"/>
          </a:solidFill>
          <a:ln>
            <a:solidFill>
              <a:srgbClr val="D06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49B0C3-19EA-0269-5ADA-0B5897E47E9A}"/>
              </a:ext>
            </a:extLst>
          </p:cNvPr>
          <p:cNvSpPr/>
          <p:nvPr/>
        </p:nvSpPr>
        <p:spPr>
          <a:xfrm>
            <a:off x="7807213" y="7227791"/>
            <a:ext cx="2673569" cy="1019688"/>
          </a:xfrm>
          <a:prstGeom prst="roundRect">
            <a:avLst/>
          </a:prstGeom>
          <a:solidFill>
            <a:srgbClr val="D06855"/>
          </a:solidFill>
          <a:ln>
            <a:solidFill>
              <a:srgbClr val="D06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1706593"/>
            <a:chOff x="0" y="0"/>
            <a:chExt cx="4816593" cy="449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9473"/>
            </a:xfrm>
            <a:custGeom>
              <a:avLst/>
              <a:gdLst/>
              <a:ahLst/>
              <a:cxnLst/>
              <a:rect l="l" t="t" r="r" b="b"/>
              <a:pathLst>
                <a:path w="4816592" h="449473">
                  <a:moveTo>
                    <a:pt x="0" y="0"/>
                  </a:moveTo>
                  <a:lnTo>
                    <a:pt x="4816592" y="0"/>
                  </a:lnTo>
                  <a:lnTo>
                    <a:pt x="4816592" y="449473"/>
                  </a:lnTo>
                  <a:lnTo>
                    <a:pt x="0" y="44947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478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7046"/>
            <a:ext cx="1506072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spc="-300">
                <a:solidFill>
                  <a:srgbClr val="FBF3F1"/>
                </a:solidFill>
                <a:latin typeface="RoxboroughCF"/>
                <a:ea typeface="RoxboroughCF"/>
                <a:cs typeface="RoxboroughCF"/>
                <a:sym typeface="RoxboroughCF"/>
              </a:rPr>
              <a:t>Annotation Agreement:   Fleiss’ Kappa statistic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7233734"/>
            <a:ext cx="6584731" cy="1922658"/>
            <a:chOff x="0" y="7924"/>
            <a:chExt cx="8779641" cy="2563543"/>
          </a:xfrm>
        </p:grpSpPr>
        <p:sp>
          <p:nvSpPr>
            <p:cNvPr id="7" name="TextBox 7"/>
            <p:cNvSpPr txBox="1"/>
            <p:nvPr/>
          </p:nvSpPr>
          <p:spPr>
            <a:xfrm>
              <a:off x="3003044" y="7924"/>
              <a:ext cx="2773551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19"/>
                </a:lnSpc>
              </a:pPr>
              <a:r>
                <a:rPr lang="en-US" sz="6933" b="1" spc="-346" dirty="0">
                  <a:solidFill>
                    <a:schemeClr val="bg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0.82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95256"/>
              <a:ext cx="8779641" cy="776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</a:pPr>
              <a:r>
                <a:rPr lang="en-US" sz="3660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Classification Label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51635" y="7227791"/>
            <a:ext cx="6584731" cy="1928601"/>
            <a:chOff x="0" y="0"/>
            <a:chExt cx="8779641" cy="2571467"/>
          </a:xfrm>
        </p:grpSpPr>
        <p:sp>
          <p:nvSpPr>
            <p:cNvPr id="10" name="TextBox 10"/>
            <p:cNvSpPr txBox="1"/>
            <p:nvPr/>
          </p:nvSpPr>
          <p:spPr>
            <a:xfrm>
              <a:off x="3003045" y="0"/>
              <a:ext cx="2773551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19"/>
                </a:lnSpc>
              </a:pPr>
              <a:r>
                <a:rPr lang="en-US" sz="6933" b="1" spc="-346" dirty="0">
                  <a:solidFill>
                    <a:schemeClr val="bg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0.78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95256"/>
              <a:ext cx="8779641" cy="776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</a:pPr>
              <a:r>
                <a:rPr lang="en-US" sz="3660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Rhetoric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74569" y="7227791"/>
            <a:ext cx="6584731" cy="1928601"/>
            <a:chOff x="0" y="0"/>
            <a:chExt cx="8779641" cy="2571467"/>
          </a:xfrm>
        </p:grpSpPr>
        <p:sp>
          <p:nvSpPr>
            <p:cNvPr id="13" name="TextBox 13"/>
            <p:cNvSpPr txBox="1"/>
            <p:nvPr/>
          </p:nvSpPr>
          <p:spPr>
            <a:xfrm>
              <a:off x="3003045" y="0"/>
              <a:ext cx="2773551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19"/>
                </a:lnSpc>
              </a:pPr>
              <a:r>
                <a:rPr lang="en-US" sz="6933" b="1" spc="-346" dirty="0">
                  <a:solidFill>
                    <a:schemeClr val="bg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0.89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95256"/>
              <a:ext cx="8779641" cy="776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</a:pPr>
              <a:r>
                <a:rPr lang="en-US" sz="3660" b="1">
                  <a:solidFill>
                    <a:srgbClr val="1A0B08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Target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942176"/>
            <a:ext cx="1506072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Fleiss’ Kappa statistic used to gauge inter-annotator agreement for more than 2 raters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Values range between -1 to 1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Values closer to 1 reflect higher agreement rates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Decent agreement among annotators for a fairly subjective task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16505">
            <a:off x="14569603" y="-1948271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2"/>
                </a:lnTo>
                <a:lnTo>
                  <a:pt x="0" y="48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59728" y="275700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2"/>
                </a:lnTo>
                <a:lnTo>
                  <a:pt x="0" y="78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2661756"/>
            <a:ext cx="8348212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949"/>
              </a:lnSpc>
              <a:buFont typeface="Arial"/>
              <a:buChar char="•"/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Developed a novel humor annotation framework and proposed an annotation algorithm that bolsters consistency among annotators</a:t>
            </a:r>
          </a:p>
        </p:txBody>
      </p:sp>
      <p:sp>
        <p:nvSpPr>
          <p:cNvPr id="5" name="Freeform 5"/>
          <p:cNvSpPr/>
          <p:nvPr/>
        </p:nvSpPr>
        <p:spPr>
          <a:xfrm>
            <a:off x="8159728" y="6237679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062788" y="6142429"/>
            <a:ext cx="8196512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949"/>
              </a:lnSpc>
              <a:buFont typeface="Arial"/>
              <a:buChar char="•"/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Tested a host of sota open source and proprietary language models to gauge the feasibility of our annotation framework in practice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19967"/>
            <a:ext cx="713102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</a:pPr>
            <a:r>
              <a:rPr lang="en-US" sz="33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Instruction tuning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1336" y="3554443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Process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3598"/>
            <a:ext cx="7264709" cy="10287000"/>
            <a:chOff x="0" y="0"/>
            <a:chExt cx="1913339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339" cy="2709333"/>
            </a:xfrm>
            <a:custGeom>
              <a:avLst/>
              <a:gdLst/>
              <a:ahLst/>
              <a:cxnLst/>
              <a:rect l="l" t="t" r="r" b="b"/>
              <a:pathLst>
                <a:path w="1913339" h="2709333">
                  <a:moveTo>
                    <a:pt x="0" y="0"/>
                  </a:moveTo>
                  <a:lnTo>
                    <a:pt x="1913339" y="0"/>
                  </a:lnTo>
                  <a:lnTo>
                    <a:pt x="19133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91333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318" y="3550756"/>
            <a:ext cx="725839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Final Thoughts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9586" y="2710584"/>
            <a:ext cx="3150571" cy="3707167"/>
            <a:chOff x="0" y="0"/>
            <a:chExt cx="5377180" cy="6327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7180" cy="6327140"/>
            </a:xfrm>
            <a:custGeom>
              <a:avLst/>
              <a:gdLst/>
              <a:ahLst/>
              <a:cxnLst/>
              <a:rect l="l" t="t" r="r" b="b"/>
              <a:pathLst>
                <a:path w="5377180" h="6327140">
                  <a:moveTo>
                    <a:pt x="2894330" y="1195070"/>
                  </a:moveTo>
                  <a:lnTo>
                    <a:pt x="2894330" y="0"/>
                  </a:lnTo>
                  <a:lnTo>
                    <a:pt x="4836160" y="674370"/>
                  </a:lnTo>
                  <a:cubicBezTo>
                    <a:pt x="5160010" y="787400"/>
                    <a:pt x="5377180" y="1092200"/>
                    <a:pt x="5377180" y="1435100"/>
                  </a:cubicBezTo>
                  <a:cubicBezTo>
                    <a:pt x="5377180" y="1877060"/>
                    <a:pt x="5050790" y="2250440"/>
                    <a:pt x="4612640" y="2308860"/>
                  </a:cubicBezTo>
                  <a:lnTo>
                    <a:pt x="4310380" y="2349500"/>
                  </a:lnTo>
                  <a:lnTo>
                    <a:pt x="4758690" y="2443480"/>
                  </a:lnTo>
                  <a:cubicBezTo>
                    <a:pt x="5118100" y="2518410"/>
                    <a:pt x="5375910" y="2835910"/>
                    <a:pt x="5375910" y="3202940"/>
                  </a:cubicBezTo>
                  <a:cubicBezTo>
                    <a:pt x="5375910" y="3606800"/>
                    <a:pt x="5067300" y="3943350"/>
                    <a:pt x="4664710" y="3977640"/>
                  </a:cubicBezTo>
                  <a:lnTo>
                    <a:pt x="4000500" y="4034790"/>
                  </a:lnTo>
                  <a:lnTo>
                    <a:pt x="4761230" y="4225290"/>
                  </a:lnTo>
                  <a:cubicBezTo>
                    <a:pt x="5121910" y="4315460"/>
                    <a:pt x="5374640" y="4639310"/>
                    <a:pt x="5374640" y="5011420"/>
                  </a:cubicBezTo>
                  <a:cubicBezTo>
                    <a:pt x="5374640" y="5419090"/>
                    <a:pt x="5072380" y="5763260"/>
                    <a:pt x="4668520" y="5817870"/>
                  </a:cubicBezTo>
                  <a:lnTo>
                    <a:pt x="840740" y="6327140"/>
                  </a:lnTo>
                  <a:lnTo>
                    <a:pt x="840740" y="4982210"/>
                  </a:lnTo>
                  <a:lnTo>
                    <a:pt x="1864360" y="4846320"/>
                  </a:lnTo>
                  <a:lnTo>
                    <a:pt x="593090" y="4527550"/>
                  </a:lnTo>
                  <a:cubicBezTo>
                    <a:pt x="243840" y="4441190"/>
                    <a:pt x="0" y="4127500"/>
                    <a:pt x="0" y="3768090"/>
                  </a:cubicBezTo>
                  <a:cubicBezTo>
                    <a:pt x="0" y="3352800"/>
                    <a:pt x="317500" y="3007360"/>
                    <a:pt x="731520" y="2971800"/>
                  </a:cubicBezTo>
                  <a:lnTo>
                    <a:pt x="815340" y="2964180"/>
                  </a:lnTo>
                  <a:cubicBezTo>
                    <a:pt x="568960" y="2912110"/>
                    <a:pt x="391160" y="2694940"/>
                    <a:pt x="391160" y="2442210"/>
                  </a:cubicBezTo>
                  <a:lnTo>
                    <a:pt x="391160" y="2125980"/>
                  </a:lnTo>
                  <a:cubicBezTo>
                    <a:pt x="391160" y="1784350"/>
                    <a:pt x="643890" y="1496060"/>
                    <a:pt x="981710" y="1450340"/>
                  </a:cubicBezTo>
                  <a:lnTo>
                    <a:pt x="2894330" y="1195070"/>
                  </a:lnTo>
                  <a:close/>
                </a:path>
              </a:pathLst>
            </a:custGeom>
            <a:blipFill>
              <a:blip r:embed="rId2"/>
              <a:stretch>
                <a:fillRect l="-38305" r="-383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6760430" y="5916041"/>
            <a:ext cx="988919" cy="1088219"/>
          </a:xfrm>
          <a:custGeom>
            <a:avLst/>
            <a:gdLst/>
            <a:ahLst/>
            <a:cxnLst/>
            <a:rect l="l" t="t" r="r" b="b"/>
            <a:pathLst>
              <a:path w="988919" h="1088219">
                <a:moveTo>
                  <a:pt x="0" y="0"/>
                </a:moveTo>
                <a:lnTo>
                  <a:pt x="988919" y="0"/>
                </a:lnTo>
                <a:lnTo>
                  <a:pt x="988919" y="1088219"/>
                </a:lnTo>
                <a:lnTo>
                  <a:pt x="0" y="108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35026" y="2166474"/>
            <a:ext cx="988919" cy="1088219"/>
          </a:xfrm>
          <a:custGeom>
            <a:avLst/>
            <a:gdLst/>
            <a:ahLst/>
            <a:cxnLst/>
            <a:rect l="l" t="t" r="r" b="b"/>
            <a:pathLst>
              <a:path w="988919" h="1088219">
                <a:moveTo>
                  <a:pt x="0" y="0"/>
                </a:moveTo>
                <a:lnTo>
                  <a:pt x="988919" y="0"/>
                </a:lnTo>
                <a:lnTo>
                  <a:pt x="988919" y="1088219"/>
                </a:lnTo>
                <a:lnTo>
                  <a:pt x="0" y="108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487033">
            <a:off x="12605478" y="2580789"/>
            <a:ext cx="928215" cy="1875183"/>
          </a:xfrm>
          <a:custGeom>
            <a:avLst/>
            <a:gdLst/>
            <a:ahLst/>
            <a:cxnLst/>
            <a:rect l="l" t="t" r="r" b="b"/>
            <a:pathLst>
              <a:path w="928215" h="1875183">
                <a:moveTo>
                  <a:pt x="0" y="0"/>
                </a:moveTo>
                <a:lnTo>
                  <a:pt x="928215" y="0"/>
                </a:lnTo>
                <a:lnTo>
                  <a:pt x="928215" y="1875182"/>
                </a:lnTo>
                <a:lnTo>
                  <a:pt x="0" y="1875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4869" y="3022666"/>
            <a:ext cx="4196970" cy="3598901"/>
          </a:xfrm>
          <a:custGeom>
            <a:avLst/>
            <a:gdLst/>
            <a:ahLst/>
            <a:cxnLst/>
            <a:rect l="l" t="t" r="r" b="b"/>
            <a:pathLst>
              <a:path w="4196970" h="3598901">
                <a:moveTo>
                  <a:pt x="0" y="0"/>
                </a:moveTo>
                <a:lnTo>
                  <a:pt x="4196969" y="0"/>
                </a:lnTo>
                <a:lnTo>
                  <a:pt x="4196969" y="3598901"/>
                </a:lnTo>
                <a:lnTo>
                  <a:pt x="0" y="3598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964887" y="2710584"/>
            <a:ext cx="4375926" cy="3910984"/>
          </a:xfrm>
          <a:custGeom>
            <a:avLst/>
            <a:gdLst/>
            <a:ahLst/>
            <a:cxnLst/>
            <a:rect l="l" t="t" r="r" b="b"/>
            <a:pathLst>
              <a:path w="4375926" h="3910984">
                <a:moveTo>
                  <a:pt x="0" y="0"/>
                </a:moveTo>
                <a:lnTo>
                  <a:pt x="4375925" y="0"/>
                </a:lnTo>
                <a:lnTo>
                  <a:pt x="4375925" y="3910983"/>
                </a:lnTo>
                <a:lnTo>
                  <a:pt x="0" y="3910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718674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Future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8214" y="6956635"/>
            <a:ext cx="439362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Expand the scale of our labelled datasets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7188" y="6966585"/>
            <a:ext cx="4393625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Improve baseline performances using additional humor-related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07270" y="6956635"/>
            <a:ext cx="4393625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Develop an abuse-detection language model and test if using humor labels improve their performance in identifying harmful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9144000" cy="51435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790" r="-7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92544" y="2461601"/>
            <a:ext cx="7112274" cy="7141902"/>
            <a:chOff x="0" y="0"/>
            <a:chExt cx="9483031" cy="9522536"/>
          </a:xfrm>
        </p:grpSpPr>
        <p:sp>
          <p:nvSpPr>
            <p:cNvPr id="5" name="AutoShape 5"/>
            <p:cNvSpPr/>
            <p:nvPr/>
          </p:nvSpPr>
          <p:spPr>
            <a:xfrm>
              <a:off x="0" y="2316117"/>
              <a:ext cx="9483031" cy="0"/>
            </a:xfrm>
            <a:prstGeom prst="line">
              <a:avLst/>
            </a:prstGeom>
            <a:ln w="15715" cap="rnd">
              <a:solidFill>
                <a:srgbClr val="363C53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7144653"/>
              <a:ext cx="9483031" cy="0"/>
            </a:xfrm>
            <a:prstGeom prst="line">
              <a:avLst/>
            </a:prstGeom>
            <a:ln w="15715" cap="rnd">
              <a:solidFill>
                <a:srgbClr val="363C53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483031" cy="1632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921"/>
                </a:lnSpc>
                <a:spcBef>
                  <a:spcPct val="0"/>
                </a:spcBef>
              </a:pPr>
              <a:r>
                <a:rPr lang="en-US" sz="3785" b="1" strike="noStrike">
                  <a:solidFill>
                    <a:srgbClr val="D06855"/>
                  </a:solidFill>
                  <a:latin typeface="Caveat Bold"/>
                  <a:ea typeface="Caveat Bold"/>
                  <a:cs typeface="Caveat Bold"/>
                  <a:sym typeface="Caveat Bold"/>
                </a:rPr>
                <a:t>I’ve got a friend who has got a butler whose left arm is missing, serves him right!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72586"/>
              <a:ext cx="9483031" cy="3291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21"/>
                </a:lnSpc>
                <a:spcBef>
                  <a:spcPct val="0"/>
                </a:spcBef>
              </a:pPr>
              <a:r>
                <a:rPr lang="en-US" sz="3785" b="1" strike="noStrike">
                  <a:solidFill>
                    <a:srgbClr val="000000"/>
                  </a:solidFill>
                  <a:latin typeface="Caveat Bold"/>
                  <a:ea typeface="Caveat Bold"/>
                  <a:cs typeface="Caveat Bold"/>
                  <a:sym typeface="Caveat Bold"/>
                </a:rPr>
                <a:t>Yelled at some skinhead today &amp; he was like “chemotherapy dude” &amp; I was like “whatever, racist!” cause sometimes you gotta take a stand!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5420" y="7889951"/>
              <a:ext cx="9437612" cy="1632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921"/>
                </a:lnSpc>
                <a:spcBef>
                  <a:spcPct val="0"/>
                </a:spcBef>
              </a:pPr>
              <a:r>
                <a:rPr lang="en-US" sz="3785" b="1" strike="noStrike">
                  <a:solidFill>
                    <a:srgbClr val="D06855"/>
                  </a:solidFill>
                  <a:latin typeface="Caveat Bold"/>
                  <a:ea typeface="Caveat Bold"/>
                  <a:cs typeface="Caveat Bold"/>
                  <a:sym typeface="Caveat Bold"/>
                </a:rPr>
                <a:t>Did you hear about a terrorist with house fetish? He blew his house.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42975"/>
            <a:ext cx="719476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49"/>
              </a:lnSpc>
            </a:pPr>
            <a:r>
              <a:rPr lang="en-US" sz="7499" strike="noStrike">
                <a:solidFill>
                  <a:srgbClr val="000000"/>
                </a:solidFill>
                <a:latin typeface="RoxboroughCF"/>
                <a:ea typeface="RoxboroughCF"/>
                <a:cs typeface="RoxboroughCF"/>
                <a:sym typeface="RoxboroughCF"/>
              </a:rPr>
              <a:t>So you think this is funny?</a:t>
            </a:r>
          </a:p>
        </p:txBody>
      </p:sp>
      <p:sp>
        <p:nvSpPr>
          <p:cNvPr id="11" name="Freeform 11"/>
          <p:cNvSpPr/>
          <p:nvPr/>
        </p:nvSpPr>
        <p:spPr>
          <a:xfrm rot="3810634">
            <a:off x="14266598" y="169724"/>
            <a:ext cx="2409525" cy="2449326"/>
          </a:xfrm>
          <a:custGeom>
            <a:avLst/>
            <a:gdLst/>
            <a:ahLst/>
            <a:cxnLst/>
            <a:rect l="l" t="t" r="r" b="b"/>
            <a:pathLst>
              <a:path w="2409525" h="2449326">
                <a:moveTo>
                  <a:pt x="0" y="0"/>
                </a:moveTo>
                <a:lnTo>
                  <a:pt x="2409524" y="0"/>
                </a:lnTo>
                <a:lnTo>
                  <a:pt x="2409524" y="2449326"/>
                </a:lnTo>
                <a:lnTo>
                  <a:pt x="0" y="2449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200" y="0"/>
            <a:ext cx="18288000" cy="1683241"/>
            <a:chOff x="0" y="0"/>
            <a:chExt cx="4816593" cy="443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3323"/>
            </a:xfrm>
            <a:custGeom>
              <a:avLst/>
              <a:gdLst/>
              <a:ahLst/>
              <a:cxnLst/>
              <a:rect l="l" t="t" r="r" b="b"/>
              <a:pathLst>
                <a:path w="4816592" h="443323">
                  <a:moveTo>
                    <a:pt x="0" y="0"/>
                  </a:moveTo>
                  <a:lnTo>
                    <a:pt x="4816592" y="0"/>
                  </a:lnTo>
                  <a:lnTo>
                    <a:pt x="4816592" y="443323"/>
                  </a:lnTo>
                  <a:lnTo>
                    <a:pt x="0" y="44332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471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01604" y="186246"/>
            <a:ext cx="5981700" cy="12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24913"/>
            <a:ext cx="16230600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Weller, O., &amp; Seppi, K. D. (2019). Humor Detection: A Transformer Gets the Last Laugh. https://doi.org/10.18653/v1/d19-1372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Issa Annamoradnejad. (2020). ColBERT: Using BERT Sentence Embedding for Humor Detection. ArXiv (Cornell University).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Mao, J., &amp; Liu, W. (2019). A BERT-based Approach for Automatic Humor Detection and Scoring. IberLEF@SEPLN, 197–202.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89408"/>
            <a:chOff x="0" y="0"/>
            <a:chExt cx="4816593" cy="1077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7046"/>
            </a:xfrm>
            <a:custGeom>
              <a:avLst/>
              <a:gdLst/>
              <a:ahLst/>
              <a:cxnLst/>
              <a:rect l="l" t="t" r="r" b="b"/>
              <a:pathLst>
                <a:path w="4816592" h="1077046">
                  <a:moveTo>
                    <a:pt x="0" y="0"/>
                  </a:moveTo>
                  <a:lnTo>
                    <a:pt x="4816592" y="0"/>
                  </a:lnTo>
                  <a:lnTo>
                    <a:pt x="4816592" y="1077046"/>
                  </a:lnTo>
                  <a:lnTo>
                    <a:pt x="0" y="1077046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0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514443"/>
            <a:ext cx="1027690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spc="-400">
                <a:solidFill>
                  <a:srgbClr val="FBF3F1"/>
                </a:solidFill>
                <a:latin typeface="RoxboroughCF"/>
                <a:ea typeface="RoxboroughCF"/>
                <a:cs typeface="RoxboroughCF"/>
                <a:sym typeface="RoxboroughCF"/>
              </a:rPr>
              <a:t>Questions?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885417" y="1122196"/>
            <a:ext cx="6853098" cy="8136104"/>
            <a:chOff x="-36830" y="-1270"/>
            <a:chExt cx="6417310" cy="7618730"/>
          </a:xfrm>
        </p:grpSpPr>
        <p:sp>
          <p:nvSpPr>
            <p:cNvPr id="7" name="Freeform 7"/>
            <p:cNvSpPr/>
            <p:nvPr/>
          </p:nvSpPr>
          <p:spPr>
            <a:xfrm>
              <a:off x="-36830" y="-1270"/>
              <a:ext cx="6417310" cy="7618730"/>
            </a:xfrm>
            <a:custGeom>
              <a:avLst/>
              <a:gdLst/>
              <a:ahLst/>
              <a:cxnLst/>
              <a:rect l="l" t="t" r="r" b="b"/>
              <a:pathLst>
                <a:path w="6417310" h="7618730">
                  <a:moveTo>
                    <a:pt x="80010" y="2303780"/>
                  </a:moveTo>
                  <a:cubicBezTo>
                    <a:pt x="0" y="2415540"/>
                    <a:pt x="52070" y="5335270"/>
                    <a:pt x="73660" y="5438140"/>
                  </a:cubicBezTo>
                  <a:cubicBezTo>
                    <a:pt x="95250" y="5541010"/>
                    <a:pt x="3042920" y="7618730"/>
                    <a:pt x="3211830" y="7606030"/>
                  </a:cubicBezTo>
                  <a:cubicBezTo>
                    <a:pt x="3380740" y="7593330"/>
                    <a:pt x="6206490" y="5601970"/>
                    <a:pt x="6226810" y="5436870"/>
                  </a:cubicBezTo>
                  <a:cubicBezTo>
                    <a:pt x="6247130" y="5271770"/>
                    <a:pt x="6356350" y="2599690"/>
                    <a:pt x="6386830" y="2334260"/>
                  </a:cubicBezTo>
                  <a:cubicBezTo>
                    <a:pt x="6417310" y="2068830"/>
                    <a:pt x="3336290" y="0"/>
                    <a:pt x="3067050" y="1270"/>
                  </a:cubicBezTo>
                  <a:cubicBezTo>
                    <a:pt x="2797810" y="2540"/>
                    <a:pt x="280670" y="2024380"/>
                    <a:pt x="80010" y="2303780"/>
                  </a:cubicBezTo>
                  <a:close/>
                </a:path>
              </a:pathLst>
            </a:custGeom>
            <a:blipFill>
              <a:blip r:embed="rId2"/>
              <a:stretch>
                <a:fillRect l="-45807" r="-45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317161">
            <a:off x="11161466" y="6379476"/>
            <a:ext cx="6998115" cy="6315798"/>
          </a:xfrm>
          <a:custGeom>
            <a:avLst/>
            <a:gdLst/>
            <a:ahLst/>
            <a:cxnLst/>
            <a:rect l="l" t="t" r="r" b="b"/>
            <a:pathLst>
              <a:path w="6998115" h="6315798">
                <a:moveTo>
                  <a:pt x="0" y="0"/>
                </a:moveTo>
                <a:lnTo>
                  <a:pt x="6998114" y="0"/>
                </a:lnTo>
                <a:lnTo>
                  <a:pt x="6998114" y="6315798"/>
                </a:lnTo>
                <a:lnTo>
                  <a:pt x="0" y="631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71941" y="8088784"/>
            <a:ext cx="8115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>
                <a:solidFill>
                  <a:srgbClr val="1A0B0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Special Thank You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941" y="8545984"/>
            <a:ext cx="8115300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Dr. Patricia Chiril, Summer Han, Dr. Evelyn Campbell, &amp; The Data Science Institute @ University of Chicago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03935"/>
            <a:chOff x="0" y="0"/>
            <a:chExt cx="4816593" cy="1265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65234"/>
            </a:xfrm>
            <a:custGeom>
              <a:avLst/>
              <a:gdLst/>
              <a:ahLst/>
              <a:cxnLst/>
              <a:rect l="l" t="t" r="r" b="b"/>
              <a:pathLst>
                <a:path w="4816592" h="1265234">
                  <a:moveTo>
                    <a:pt x="0" y="0"/>
                  </a:moveTo>
                  <a:lnTo>
                    <a:pt x="4816592" y="0"/>
                  </a:lnTo>
                  <a:lnTo>
                    <a:pt x="4816592" y="1265234"/>
                  </a:lnTo>
                  <a:lnTo>
                    <a:pt x="0" y="1265234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293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75886"/>
            <a:ext cx="1600471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 strike="noStrike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Research Questions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485967"/>
            <a:ext cx="4447759" cy="4338935"/>
            <a:chOff x="0" y="0"/>
            <a:chExt cx="1354225" cy="1321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4225" cy="1321091"/>
            </a:xfrm>
            <a:custGeom>
              <a:avLst/>
              <a:gdLst/>
              <a:ahLst/>
              <a:cxnLst/>
              <a:rect l="l" t="t" r="r" b="b"/>
              <a:pathLst>
                <a:path w="1354225" h="1321091">
                  <a:moveTo>
                    <a:pt x="69625" y="0"/>
                  </a:moveTo>
                  <a:lnTo>
                    <a:pt x="1284599" y="0"/>
                  </a:lnTo>
                  <a:cubicBezTo>
                    <a:pt x="1303065" y="0"/>
                    <a:pt x="1320775" y="7336"/>
                    <a:pt x="1333832" y="20393"/>
                  </a:cubicBezTo>
                  <a:cubicBezTo>
                    <a:pt x="1346889" y="33450"/>
                    <a:pt x="1354225" y="51160"/>
                    <a:pt x="1354225" y="69625"/>
                  </a:cubicBezTo>
                  <a:lnTo>
                    <a:pt x="1354225" y="1251465"/>
                  </a:lnTo>
                  <a:cubicBezTo>
                    <a:pt x="1354225" y="1269931"/>
                    <a:pt x="1346889" y="1287641"/>
                    <a:pt x="1333832" y="1300698"/>
                  </a:cubicBezTo>
                  <a:cubicBezTo>
                    <a:pt x="1320775" y="1313755"/>
                    <a:pt x="1303065" y="1321091"/>
                    <a:pt x="1284599" y="1321091"/>
                  </a:cubicBezTo>
                  <a:lnTo>
                    <a:pt x="69625" y="1321091"/>
                  </a:lnTo>
                  <a:cubicBezTo>
                    <a:pt x="51160" y="1321091"/>
                    <a:pt x="33450" y="1313755"/>
                    <a:pt x="20393" y="1300698"/>
                  </a:cubicBezTo>
                  <a:cubicBezTo>
                    <a:pt x="7336" y="1287641"/>
                    <a:pt x="0" y="1269931"/>
                    <a:pt x="0" y="1251465"/>
                  </a:cubicBezTo>
                  <a:lnTo>
                    <a:pt x="0" y="69625"/>
                  </a:lnTo>
                  <a:cubicBezTo>
                    <a:pt x="0" y="51160"/>
                    <a:pt x="7336" y="33450"/>
                    <a:pt x="20393" y="20393"/>
                  </a:cubicBezTo>
                  <a:cubicBezTo>
                    <a:pt x="33450" y="7336"/>
                    <a:pt x="51160" y="0"/>
                    <a:pt x="696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54225" cy="1349666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77520" y="3837077"/>
            <a:ext cx="3395764" cy="115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34"/>
              </a:lnSpc>
              <a:spcBef>
                <a:spcPct val="0"/>
              </a:spcBef>
            </a:pPr>
            <a:r>
              <a:rPr lang="en-US" sz="7612">
                <a:solidFill>
                  <a:srgbClr val="1A0B08"/>
                </a:solidFill>
                <a:latin typeface="Sedgwick Ave"/>
                <a:ea typeface="Sedgwick Ave"/>
                <a:cs typeface="Sedgwick Ave"/>
                <a:sym typeface="Sedgwick Av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7520" y="4942951"/>
            <a:ext cx="3395764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</a:pPr>
            <a:r>
              <a:rPr lang="en-US" sz="26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How</a:t>
            </a:r>
            <a:r>
              <a:rPr lang="en-US" sz="26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 can we effectively identify and categorize offensive text?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20121" y="3485967"/>
            <a:ext cx="4447759" cy="4338935"/>
            <a:chOff x="0" y="0"/>
            <a:chExt cx="1354225" cy="13210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4225" cy="1321091"/>
            </a:xfrm>
            <a:custGeom>
              <a:avLst/>
              <a:gdLst/>
              <a:ahLst/>
              <a:cxnLst/>
              <a:rect l="l" t="t" r="r" b="b"/>
              <a:pathLst>
                <a:path w="1354225" h="1321091">
                  <a:moveTo>
                    <a:pt x="69625" y="0"/>
                  </a:moveTo>
                  <a:lnTo>
                    <a:pt x="1284599" y="0"/>
                  </a:lnTo>
                  <a:cubicBezTo>
                    <a:pt x="1303065" y="0"/>
                    <a:pt x="1320775" y="7336"/>
                    <a:pt x="1333832" y="20393"/>
                  </a:cubicBezTo>
                  <a:cubicBezTo>
                    <a:pt x="1346889" y="33450"/>
                    <a:pt x="1354225" y="51160"/>
                    <a:pt x="1354225" y="69625"/>
                  </a:cubicBezTo>
                  <a:lnTo>
                    <a:pt x="1354225" y="1251465"/>
                  </a:lnTo>
                  <a:cubicBezTo>
                    <a:pt x="1354225" y="1269931"/>
                    <a:pt x="1346889" y="1287641"/>
                    <a:pt x="1333832" y="1300698"/>
                  </a:cubicBezTo>
                  <a:cubicBezTo>
                    <a:pt x="1320775" y="1313755"/>
                    <a:pt x="1303065" y="1321091"/>
                    <a:pt x="1284599" y="1321091"/>
                  </a:cubicBezTo>
                  <a:lnTo>
                    <a:pt x="69625" y="1321091"/>
                  </a:lnTo>
                  <a:cubicBezTo>
                    <a:pt x="51160" y="1321091"/>
                    <a:pt x="33450" y="1313755"/>
                    <a:pt x="20393" y="1300698"/>
                  </a:cubicBezTo>
                  <a:cubicBezTo>
                    <a:pt x="7336" y="1287641"/>
                    <a:pt x="0" y="1269931"/>
                    <a:pt x="0" y="1251465"/>
                  </a:cubicBezTo>
                  <a:lnTo>
                    <a:pt x="0" y="69625"/>
                  </a:lnTo>
                  <a:cubicBezTo>
                    <a:pt x="0" y="51160"/>
                    <a:pt x="7336" y="33450"/>
                    <a:pt x="20393" y="20393"/>
                  </a:cubicBezTo>
                  <a:cubicBezTo>
                    <a:pt x="33450" y="7336"/>
                    <a:pt x="51160" y="0"/>
                    <a:pt x="696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54225" cy="1349666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46118" y="3837077"/>
            <a:ext cx="33957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34"/>
              </a:lnSpc>
              <a:spcBef>
                <a:spcPct val="0"/>
              </a:spcBef>
            </a:pPr>
            <a:r>
              <a:rPr lang="en-US" sz="7612" u="none">
                <a:solidFill>
                  <a:srgbClr val="1A0B08"/>
                </a:solidFill>
                <a:latin typeface="Sedgwick Ave"/>
                <a:ea typeface="Sedgwick Ave"/>
                <a:cs typeface="Sedgwick Ave"/>
                <a:sym typeface="Sedgwick Ave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6118" y="4942951"/>
            <a:ext cx="3395764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</a:pPr>
            <a:r>
              <a:rPr lang="en-US" sz="26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What annotation</a:t>
            </a:r>
            <a:r>
              <a:rPr lang="en-US" sz="26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 framework can help us comprehensively understand humor in online speech?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807181" y="3485967"/>
            <a:ext cx="4447759" cy="4338935"/>
            <a:chOff x="0" y="0"/>
            <a:chExt cx="1354225" cy="13210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4225" cy="1321091"/>
            </a:xfrm>
            <a:custGeom>
              <a:avLst/>
              <a:gdLst/>
              <a:ahLst/>
              <a:cxnLst/>
              <a:rect l="l" t="t" r="r" b="b"/>
              <a:pathLst>
                <a:path w="1354225" h="1321091">
                  <a:moveTo>
                    <a:pt x="69625" y="0"/>
                  </a:moveTo>
                  <a:lnTo>
                    <a:pt x="1284599" y="0"/>
                  </a:lnTo>
                  <a:cubicBezTo>
                    <a:pt x="1303065" y="0"/>
                    <a:pt x="1320775" y="7336"/>
                    <a:pt x="1333832" y="20393"/>
                  </a:cubicBezTo>
                  <a:cubicBezTo>
                    <a:pt x="1346889" y="33450"/>
                    <a:pt x="1354225" y="51160"/>
                    <a:pt x="1354225" y="69625"/>
                  </a:cubicBezTo>
                  <a:lnTo>
                    <a:pt x="1354225" y="1251465"/>
                  </a:lnTo>
                  <a:cubicBezTo>
                    <a:pt x="1354225" y="1269931"/>
                    <a:pt x="1346889" y="1287641"/>
                    <a:pt x="1333832" y="1300698"/>
                  </a:cubicBezTo>
                  <a:cubicBezTo>
                    <a:pt x="1320775" y="1313755"/>
                    <a:pt x="1303065" y="1321091"/>
                    <a:pt x="1284599" y="1321091"/>
                  </a:cubicBezTo>
                  <a:lnTo>
                    <a:pt x="69625" y="1321091"/>
                  </a:lnTo>
                  <a:cubicBezTo>
                    <a:pt x="51160" y="1321091"/>
                    <a:pt x="33450" y="1313755"/>
                    <a:pt x="20393" y="1300698"/>
                  </a:cubicBezTo>
                  <a:cubicBezTo>
                    <a:pt x="7336" y="1287641"/>
                    <a:pt x="0" y="1269931"/>
                    <a:pt x="0" y="1251465"/>
                  </a:cubicBezTo>
                  <a:lnTo>
                    <a:pt x="0" y="69625"/>
                  </a:lnTo>
                  <a:cubicBezTo>
                    <a:pt x="0" y="51160"/>
                    <a:pt x="7336" y="33450"/>
                    <a:pt x="20393" y="20393"/>
                  </a:cubicBezTo>
                  <a:cubicBezTo>
                    <a:pt x="33450" y="7336"/>
                    <a:pt x="51160" y="0"/>
                    <a:pt x="696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54225" cy="1349666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39554" y="3837077"/>
            <a:ext cx="3395764" cy="115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34"/>
              </a:lnSpc>
              <a:spcBef>
                <a:spcPct val="0"/>
              </a:spcBef>
            </a:pPr>
            <a:r>
              <a:rPr lang="en-US" sz="7612">
                <a:solidFill>
                  <a:srgbClr val="1A0B08"/>
                </a:solidFill>
                <a:latin typeface="Sedgwick Ave"/>
                <a:ea typeface="Sedgwick Ave"/>
                <a:cs typeface="Sedgwick Ave"/>
                <a:sym typeface="Sedgwick Ave"/>
              </a:rPr>
              <a:t>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10979" y="4941977"/>
            <a:ext cx="3526690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</a:pPr>
            <a:r>
              <a:rPr lang="en-US" sz="26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How</a:t>
            </a:r>
            <a:r>
              <a:rPr lang="en-US" sz="26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 well do state-of-the-art language models perform in humour understanding tasks?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62599"/>
            <a:ext cx="16230600" cy="1711591"/>
          </a:xfrm>
          <a:custGeom>
            <a:avLst/>
            <a:gdLst/>
            <a:ahLst/>
            <a:cxnLst/>
            <a:rect l="l" t="t" r="r" b="b"/>
            <a:pathLst>
              <a:path w="16230600" h="1711591">
                <a:moveTo>
                  <a:pt x="0" y="0"/>
                </a:moveTo>
                <a:lnTo>
                  <a:pt x="16230600" y="0"/>
                </a:lnTo>
                <a:lnTo>
                  <a:pt x="16230600" y="1711591"/>
                </a:lnTo>
                <a:lnTo>
                  <a:pt x="0" y="1711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1A0B08"/>
                </a:solidFill>
                <a:latin typeface="RoxboroughCF"/>
                <a:ea typeface="RoxboroughCF"/>
                <a:cs typeface="RoxboroughCF"/>
                <a:sym typeface="RoxboroughCF"/>
              </a:rPr>
              <a:t>Proposal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937759"/>
            <a:ext cx="4868585" cy="4792360"/>
            <a:chOff x="0" y="0"/>
            <a:chExt cx="1482355" cy="14591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82355" cy="1459146"/>
            </a:xfrm>
            <a:custGeom>
              <a:avLst/>
              <a:gdLst/>
              <a:ahLst/>
              <a:cxnLst/>
              <a:rect l="l" t="t" r="r" b="b"/>
              <a:pathLst>
                <a:path w="1482355" h="1459146">
                  <a:moveTo>
                    <a:pt x="63607" y="0"/>
                  </a:moveTo>
                  <a:lnTo>
                    <a:pt x="1418748" y="0"/>
                  </a:lnTo>
                  <a:cubicBezTo>
                    <a:pt x="1453877" y="0"/>
                    <a:pt x="1482355" y="28478"/>
                    <a:pt x="1482355" y="63607"/>
                  </a:cubicBezTo>
                  <a:lnTo>
                    <a:pt x="1482355" y="1395539"/>
                  </a:lnTo>
                  <a:cubicBezTo>
                    <a:pt x="1482355" y="1412409"/>
                    <a:pt x="1475654" y="1428588"/>
                    <a:pt x="1463725" y="1440516"/>
                  </a:cubicBezTo>
                  <a:cubicBezTo>
                    <a:pt x="1451796" y="1452445"/>
                    <a:pt x="1435618" y="1459146"/>
                    <a:pt x="1418748" y="1459146"/>
                  </a:cubicBezTo>
                  <a:lnTo>
                    <a:pt x="63607" y="1459146"/>
                  </a:lnTo>
                  <a:cubicBezTo>
                    <a:pt x="28478" y="1459146"/>
                    <a:pt x="0" y="1430668"/>
                    <a:pt x="0" y="1395539"/>
                  </a:cubicBezTo>
                  <a:lnTo>
                    <a:pt x="0" y="63607"/>
                  </a:lnTo>
                  <a:cubicBezTo>
                    <a:pt x="0" y="28478"/>
                    <a:pt x="28478" y="0"/>
                    <a:pt x="636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482355" cy="1487721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3254" y="5244027"/>
            <a:ext cx="4217624" cy="414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07"/>
              </a:lnSpc>
              <a:buFont typeface="Arial"/>
              <a:buChar char="•"/>
            </a:pPr>
            <a:r>
              <a:rPr lang="en-US" sz="2500" dirty="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Lit review and background research to develop a comprehensive humor annotation framework.</a:t>
            </a:r>
          </a:p>
          <a:p>
            <a:pPr marL="561337" lvl="1" indent="-280669" algn="l">
              <a:lnSpc>
                <a:spcPts val="4107"/>
              </a:lnSpc>
              <a:buFont typeface="Arial"/>
              <a:buChar char="•"/>
            </a:pPr>
            <a:r>
              <a:rPr lang="en-US" sz="2500" dirty="0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Annotated dataset of jokes from crowdsourced content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709707" y="4937759"/>
            <a:ext cx="4868585" cy="4792360"/>
            <a:chOff x="0" y="0"/>
            <a:chExt cx="1482355" cy="14591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2355" cy="1459146"/>
            </a:xfrm>
            <a:custGeom>
              <a:avLst/>
              <a:gdLst/>
              <a:ahLst/>
              <a:cxnLst/>
              <a:rect l="l" t="t" r="r" b="b"/>
              <a:pathLst>
                <a:path w="1482355" h="1459146">
                  <a:moveTo>
                    <a:pt x="63607" y="0"/>
                  </a:moveTo>
                  <a:lnTo>
                    <a:pt x="1418748" y="0"/>
                  </a:lnTo>
                  <a:cubicBezTo>
                    <a:pt x="1453877" y="0"/>
                    <a:pt x="1482355" y="28478"/>
                    <a:pt x="1482355" y="63607"/>
                  </a:cubicBezTo>
                  <a:lnTo>
                    <a:pt x="1482355" y="1395539"/>
                  </a:lnTo>
                  <a:cubicBezTo>
                    <a:pt x="1482355" y="1412409"/>
                    <a:pt x="1475654" y="1428588"/>
                    <a:pt x="1463725" y="1440516"/>
                  </a:cubicBezTo>
                  <a:cubicBezTo>
                    <a:pt x="1451796" y="1452445"/>
                    <a:pt x="1435618" y="1459146"/>
                    <a:pt x="1418748" y="1459146"/>
                  </a:cubicBezTo>
                  <a:lnTo>
                    <a:pt x="63607" y="1459146"/>
                  </a:lnTo>
                  <a:cubicBezTo>
                    <a:pt x="28478" y="1459146"/>
                    <a:pt x="0" y="1430668"/>
                    <a:pt x="0" y="1395539"/>
                  </a:cubicBezTo>
                  <a:lnTo>
                    <a:pt x="0" y="63607"/>
                  </a:lnTo>
                  <a:cubicBezTo>
                    <a:pt x="0" y="28478"/>
                    <a:pt x="28478" y="0"/>
                    <a:pt x="636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82355" cy="1487721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90715" y="4937759"/>
            <a:ext cx="4868585" cy="4792360"/>
            <a:chOff x="0" y="0"/>
            <a:chExt cx="1482355" cy="14591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2355" cy="1459146"/>
            </a:xfrm>
            <a:custGeom>
              <a:avLst/>
              <a:gdLst/>
              <a:ahLst/>
              <a:cxnLst/>
              <a:rect l="l" t="t" r="r" b="b"/>
              <a:pathLst>
                <a:path w="1482355" h="1459146">
                  <a:moveTo>
                    <a:pt x="63607" y="0"/>
                  </a:moveTo>
                  <a:lnTo>
                    <a:pt x="1418748" y="0"/>
                  </a:lnTo>
                  <a:cubicBezTo>
                    <a:pt x="1453877" y="0"/>
                    <a:pt x="1482355" y="28478"/>
                    <a:pt x="1482355" y="63607"/>
                  </a:cubicBezTo>
                  <a:lnTo>
                    <a:pt x="1482355" y="1395539"/>
                  </a:lnTo>
                  <a:cubicBezTo>
                    <a:pt x="1482355" y="1412409"/>
                    <a:pt x="1475654" y="1428588"/>
                    <a:pt x="1463725" y="1440516"/>
                  </a:cubicBezTo>
                  <a:cubicBezTo>
                    <a:pt x="1451796" y="1452445"/>
                    <a:pt x="1435618" y="1459146"/>
                    <a:pt x="1418748" y="1459146"/>
                  </a:cubicBezTo>
                  <a:lnTo>
                    <a:pt x="63607" y="1459146"/>
                  </a:lnTo>
                  <a:cubicBezTo>
                    <a:pt x="28478" y="1459146"/>
                    <a:pt x="0" y="1430668"/>
                    <a:pt x="0" y="1395539"/>
                  </a:cubicBezTo>
                  <a:lnTo>
                    <a:pt x="0" y="63607"/>
                  </a:lnTo>
                  <a:cubicBezTo>
                    <a:pt x="0" y="28478"/>
                    <a:pt x="28478" y="0"/>
                    <a:pt x="636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353">
                    <a:alpha val="100000"/>
                  </a:srgbClr>
                </a:gs>
                <a:gs pos="100000">
                  <a:srgbClr val="FFD294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82355" cy="1487721"/>
            </a:xfrm>
            <a:prstGeom prst="rect">
              <a:avLst/>
            </a:prstGeom>
          </p:spPr>
          <p:txBody>
            <a:bodyPr lIns="43943" tIns="43943" rIns="43943" bIns="43943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97040" y="5271828"/>
            <a:ext cx="3638393" cy="254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7"/>
              </a:lnSpc>
              <a:spcBef>
                <a:spcPct val="0"/>
              </a:spcBef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Humor annotation with LLMs:</a:t>
            </a:r>
          </a:p>
          <a:p>
            <a:pPr marL="561339" lvl="1" indent="-280669" algn="l">
              <a:lnSpc>
                <a:spcPts val="4107"/>
              </a:lnSpc>
              <a:buFont typeface="Arial"/>
              <a:buChar char="•"/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Prompt Engineering</a:t>
            </a:r>
          </a:p>
          <a:p>
            <a:pPr marL="561339" lvl="1" indent="-280669" algn="l">
              <a:lnSpc>
                <a:spcPts val="4107"/>
              </a:lnSpc>
              <a:buFont typeface="Arial"/>
              <a:buChar char="•"/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Fine Tuning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78468" y="5271828"/>
            <a:ext cx="3637973" cy="357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107"/>
              </a:lnSpc>
              <a:buFont typeface="Arial"/>
              <a:buChar char="•"/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Performance in language task informs us of the feasibility of annotation structure in practice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4181" y="3866075"/>
            <a:ext cx="4217624" cy="68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  <a:spcBef>
                <a:spcPct val="0"/>
              </a:spcBef>
            </a:pPr>
            <a:r>
              <a:rPr lang="en-US" sz="3659">
                <a:solidFill>
                  <a:srgbClr val="D06855"/>
                </a:solidFill>
                <a:latin typeface="Sedgwick Ave"/>
                <a:ea typeface="Sedgwick Ave"/>
                <a:cs typeface="Sedgwick Ave"/>
                <a:sym typeface="Sedgwick Ave"/>
              </a:rPr>
              <a:t>Annotation Task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5188" y="3866075"/>
            <a:ext cx="4217624" cy="68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  <a:spcBef>
                <a:spcPct val="0"/>
              </a:spcBef>
            </a:pPr>
            <a:r>
              <a:rPr lang="en-US" sz="3659">
                <a:solidFill>
                  <a:srgbClr val="D06855"/>
                </a:solidFill>
                <a:latin typeface="Sedgwick Ave"/>
                <a:ea typeface="Sedgwick Ave"/>
                <a:cs typeface="Sedgwick Ave"/>
                <a:sym typeface="Sedgwick Ave"/>
              </a:rPr>
              <a:t>Language Task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0715" y="3866075"/>
            <a:ext cx="4868585" cy="67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6"/>
              </a:lnSpc>
              <a:spcBef>
                <a:spcPct val="0"/>
              </a:spcBef>
            </a:pPr>
            <a:r>
              <a:rPr lang="en-US" sz="3662">
                <a:solidFill>
                  <a:srgbClr val="D06855"/>
                </a:solidFill>
                <a:latin typeface="Sedgwick Ave"/>
                <a:ea typeface="Sedgwick Ave"/>
                <a:cs typeface="Sedgwick Ave"/>
                <a:sym typeface="Sedgwick Ave"/>
              </a:rPr>
              <a:t>Reproducibility of labels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6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67705" y="3808532"/>
            <a:ext cx="769159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spc="-150">
                <a:solidFill>
                  <a:srgbClr val="EFE7DD"/>
                </a:solidFill>
                <a:latin typeface="RoxboroughCF"/>
                <a:ea typeface="RoxboroughCF"/>
                <a:cs typeface="RoxboroughCF"/>
                <a:sym typeface="RoxboroughCF"/>
              </a:rPr>
              <a:t>Annotation Framework and Dataset</a:t>
            </a:r>
          </a:p>
        </p:txBody>
      </p:sp>
      <p:sp>
        <p:nvSpPr>
          <p:cNvPr id="3" name="AutoShape 3"/>
          <p:cNvSpPr/>
          <p:nvPr/>
        </p:nvSpPr>
        <p:spPr>
          <a:xfrm>
            <a:off x="9567705" y="3392368"/>
            <a:ext cx="1104900" cy="57150"/>
          </a:xfrm>
          <a:prstGeom prst="rect">
            <a:avLst/>
          </a:prstGeom>
          <a:solidFill>
            <a:srgbClr val="EFE7DD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14350" y="1472818"/>
            <a:ext cx="7341365" cy="73413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7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4350" y="938931"/>
            <a:ext cx="7341365" cy="70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24"/>
              </a:lnSpc>
              <a:spcBef>
                <a:spcPct val="0"/>
              </a:spcBef>
            </a:pPr>
            <a:r>
              <a:rPr lang="en-US" sz="37913" u="none" spc="6066">
                <a:solidFill>
                  <a:srgbClr val="764B3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5604" y="2235776"/>
            <a:ext cx="6353585" cy="6353585"/>
          </a:xfrm>
          <a:custGeom>
            <a:avLst/>
            <a:gdLst/>
            <a:ahLst/>
            <a:cxnLst/>
            <a:rect l="l" t="t" r="r" b="b"/>
            <a:pathLst>
              <a:path w="6353585" h="6353585">
                <a:moveTo>
                  <a:pt x="0" y="0"/>
                </a:moveTo>
                <a:lnTo>
                  <a:pt x="6353585" y="0"/>
                </a:lnTo>
                <a:lnTo>
                  <a:pt x="6353585" y="6353585"/>
                </a:lnTo>
                <a:lnTo>
                  <a:pt x="0" y="6353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78811" y="2235776"/>
            <a:ext cx="6353585" cy="6353585"/>
          </a:xfrm>
          <a:custGeom>
            <a:avLst/>
            <a:gdLst/>
            <a:ahLst/>
            <a:cxnLst/>
            <a:rect l="l" t="t" r="r" b="b"/>
            <a:pathLst>
              <a:path w="6353585" h="6353585">
                <a:moveTo>
                  <a:pt x="0" y="0"/>
                </a:moveTo>
                <a:lnTo>
                  <a:pt x="6353585" y="0"/>
                </a:lnTo>
                <a:lnTo>
                  <a:pt x="6353585" y="6353585"/>
                </a:lnTo>
                <a:lnTo>
                  <a:pt x="0" y="6353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112901" y="4139781"/>
            <a:ext cx="225907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Several mechanisms are used to convey humor within text.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3248" y="3863169"/>
            <a:ext cx="2259072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Annotating</a:t>
            </a:r>
            <a:r>
              <a:rPr lang="en-US" sz="2499" u="non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 humor is a complex and time-consuming task.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30138" y="4082244"/>
            <a:ext cx="2259072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Humor is subjective, people do not have the same view on jokes.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31392"/>
            <a:ext cx="16230600" cy="22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5"/>
              </a:lnSpc>
            </a:pPr>
            <a:r>
              <a:rPr lang="en-US" sz="7421">
                <a:solidFill>
                  <a:srgbClr val="1A0B08"/>
                </a:solidFill>
                <a:latin typeface="RoxboroughCF"/>
                <a:ea typeface="RoxboroughCF"/>
                <a:cs typeface="RoxboroughCF"/>
                <a:sym typeface="RoxboroughCF"/>
              </a:rPr>
              <a:t>Challenges with Annotating Humor</a:t>
            </a:r>
          </a:p>
          <a:p>
            <a:pPr marL="0" lvl="0" indent="0" algn="ctr">
              <a:lnSpc>
                <a:spcPts val="8905"/>
              </a:lnSpc>
            </a:pPr>
            <a:endParaRPr lang="en-US" sz="7421">
              <a:solidFill>
                <a:srgbClr val="1A0B08"/>
              </a:solidFill>
              <a:latin typeface="RoxboroughCF"/>
              <a:ea typeface="RoxboroughCF"/>
              <a:cs typeface="RoxboroughCF"/>
              <a:sym typeface="RoxboroughCF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107900" y="3804596"/>
            <a:ext cx="1431970" cy="2892868"/>
          </a:xfrm>
          <a:custGeom>
            <a:avLst/>
            <a:gdLst/>
            <a:ahLst/>
            <a:cxnLst/>
            <a:rect l="l" t="t" r="r" b="b"/>
            <a:pathLst>
              <a:path w="1431970" h="2892868">
                <a:moveTo>
                  <a:pt x="0" y="0"/>
                </a:moveTo>
                <a:lnTo>
                  <a:pt x="1431970" y="0"/>
                </a:lnTo>
                <a:lnTo>
                  <a:pt x="1431970" y="2892869"/>
                </a:lnTo>
                <a:lnTo>
                  <a:pt x="0" y="2892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740807">
            <a:off x="14789371" y="3601099"/>
            <a:ext cx="1367054" cy="2761726"/>
          </a:xfrm>
          <a:custGeom>
            <a:avLst/>
            <a:gdLst/>
            <a:ahLst/>
            <a:cxnLst/>
            <a:rect l="l" t="t" r="r" b="b"/>
            <a:pathLst>
              <a:path w="1367054" h="2761726">
                <a:moveTo>
                  <a:pt x="0" y="0"/>
                </a:moveTo>
                <a:lnTo>
                  <a:pt x="1367055" y="0"/>
                </a:lnTo>
                <a:lnTo>
                  <a:pt x="1367055" y="2761726"/>
                </a:lnTo>
                <a:lnTo>
                  <a:pt x="0" y="2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87199" cy="10287000"/>
            <a:chOff x="0" y="0"/>
            <a:chExt cx="23669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6999" cy="2709333"/>
            </a:xfrm>
            <a:custGeom>
              <a:avLst/>
              <a:gdLst/>
              <a:ahLst/>
              <a:cxnLst/>
              <a:rect l="l" t="t" r="r" b="b"/>
              <a:pathLst>
                <a:path w="2366999" h="2709333">
                  <a:moveTo>
                    <a:pt x="0" y="0"/>
                  </a:moveTo>
                  <a:lnTo>
                    <a:pt x="2366999" y="0"/>
                  </a:lnTo>
                  <a:lnTo>
                    <a:pt x="2366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68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66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16505">
            <a:off x="14569603" y="-2102488"/>
            <a:ext cx="4819049" cy="4898653"/>
          </a:xfrm>
          <a:custGeom>
            <a:avLst/>
            <a:gdLst/>
            <a:ahLst/>
            <a:cxnLst/>
            <a:rect l="l" t="t" r="r" b="b"/>
            <a:pathLst>
              <a:path w="4819049" h="4898653">
                <a:moveTo>
                  <a:pt x="0" y="0"/>
                </a:moveTo>
                <a:lnTo>
                  <a:pt x="4819049" y="0"/>
                </a:lnTo>
                <a:lnTo>
                  <a:pt x="4819049" y="4898653"/>
                </a:lnTo>
                <a:lnTo>
                  <a:pt x="0" y="4898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5557603"/>
            <a:ext cx="5204141" cy="4729397"/>
          </a:xfrm>
          <a:custGeom>
            <a:avLst/>
            <a:gdLst/>
            <a:ahLst/>
            <a:cxnLst/>
            <a:rect l="l" t="t" r="r" b="b"/>
            <a:pathLst>
              <a:path w="5204141" h="4729397">
                <a:moveTo>
                  <a:pt x="0" y="0"/>
                </a:moveTo>
                <a:lnTo>
                  <a:pt x="5204141" y="0"/>
                </a:lnTo>
                <a:lnTo>
                  <a:pt x="5204141" y="4729397"/>
                </a:lnTo>
                <a:lnTo>
                  <a:pt x="0" y="4729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63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90998" y="1940137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90998" y="4931922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2"/>
                </a:lnTo>
                <a:lnTo>
                  <a:pt x="0" y="783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90998" y="792370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794295" y="1615488"/>
            <a:ext cx="6561446" cy="20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Analyze each j</a:t>
            </a:r>
            <a:r>
              <a:rPr lang="en-US" sz="25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oke carefully and have two independent annotators to review it. 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A mediator resolves annotation disputes.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endParaRPr lang="en-US" sz="25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94295" y="4741620"/>
            <a:ext cx="7029039" cy="20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Se</a:t>
            </a:r>
            <a:r>
              <a:rPr lang="en-US" sz="25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t clear definitions for each mode of categorization and its corresponding labels. 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Uniformity and consistency are key.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endParaRPr lang="en-US" sz="25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94295" y="7756437"/>
            <a:ext cx="6561446" cy="15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r>
              <a:rPr lang="en-US" sz="2599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599" u="none" strike="noStrike">
                <a:solidFill>
                  <a:srgbClr val="1A0B08"/>
                </a:solidFill>
                <a:latin typeface="Open Sauce"/>
                <a:ea typeface="Open Sauce"/>
                <a:cs typeface="Open Sauce"/>
                <a:sym typeface="Open Sauce"/>
              </a:rPr>
              <a:t>ncremental approach to annotation and testing.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endParaRPr lang="en-US" sz="2599" u="none" strike="noStrike">
              <a:solidFill>
                <a:srgbClr val="1A0B0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1675" y="4509647"/>
            <a:ext cx="56238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>
                <a:solidFill>
                  <a:srgbClr val="FBF3F1"/>
                </a:solidFill>
                <a:latin typeface="Open Sauce"/>
                <a:ea typeface="Open Sauce"/>
                <a:cs typeface="Open Sauce"/>
                <a:sym typeface="Open Sauce"/>
              </a:rPr>
              <a:t>How do we respond to challenges?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404" y="1930612"/>
            <a:ext cx="7258391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5"/>
              </a:lnSpc>
              <a:spcBef>
                <a:spcPct val="0"/>
              </a:spcBef>
            </a:pPr>
            <a:r>
              <a:rPr lang="en-US" sz="7421" u="none" strike="noStrike">
                <a:solidFill>
                  <a:srgbClr val="EBE7DB"/>
                </a:solidFill>
                <a:latin typeface="RoxboroughCF"/>
                <a:ea typeface="RoxboroughCF"/>
                <a:cs typeface="RoxboroughCF"/>
                <a:sym typeface="RoxboroughCF"/>
              </a:rPr>
              <a:t>Annotation Guidelines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2513" y="1028700"/>
            <a:ext cx="1151254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00"/>
              </a:lnSpc>
              <a:spcBef>
                <a:spcPct val="0"/>
              </a:spcBef>
            </a:pPr>
            <a:r>
              <a:rPr lang="en-US" sz="7500" u="none" strike="noStrike">
                <a:solidFill>
                  <a:srgbClr val="D06855"/>
                </a:solidFill>
                <a:latin typeface="RoxboroughCF"/>
                <a:ea typeface="RoxboroughCF"/>
                <a:cs typeface="RoxboroughCF"/>
                <a:sym typeface="RoxboroughCF"/>
              </a:rPr>
              <a:t>Annotation Framework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52513" y="3087544"/>
          <a:ext cx="16206788" cy="6170756"/>
        </p:xfrm>
        <a:graphic>
          <a:graphicData uri="http://schemas.openxmlformats.org/drawingml/2006/table">
            <a:tbl>
              <a:tblPr/>
              <a:tblGrid>
                <a:gridCol w="810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3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Categories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68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1A0B08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Classification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68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Classification Label - 5 Labels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Binary &amp; MultiClass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Target - 11 Labels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MultiClass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68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Rhetoric - 15 Labels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A0B08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MultiClass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068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7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372140" y="8994036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3" y="0"/>
                </a:lnTo>
                <a:lnTo>
                  <a:pt x="1424653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1009</Words>
  <Application>Microsoft Office PowerPoint</Application>
  <PresentationFormat>Custom</PresentationFormat>
  <Paragraphs>220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Montserrat Bold</vt:lpstr>
      <vt:lpstr>Open Sauce</vt:lpstr>
      <vt:lpstr>Montserrat</vt:lpstr>
      <vt:lpstr>Calibri</vt:lpstr>
      <vt:lpstr>Open Sauce Bold</vt:lpstr>
      <vt:lpstr>Open Sauce Semi-Bold</vt:lpstr>
      <vt:lpstr>Arial</vt:lpstr>
      <vt:lpstr>Sedgwick Ave</vt:lpstr>
      <vt:lpstr>RoxboroughCF Bold</vt:lpstr>
      <vt:lpstr>Sorts Mill Goudy</vt:lpstr>
      <vt:lpstr>Arimo</vt:lpstr>
      <vt:lpstr>Canva Sans</vt:lpstr>
      <vt:lpstr>RoxboroughCF</vt:lpstr>
      <vt:lpstr>Caveat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 Humor Classification</dc:title>
  <dc:description>Presentation - AI Humor Classification</dc:description>
  <cp:lastModifiedBy>Avery Diann Pratt</cp:lastModifiedBy>
  <cp:revision>3</cp:revision>
  <dcterms:created xsi:type="dcterms:W3CDTF">2006-08-16T00:00:00Z</dcterms:created>
  <dcterms:modified xsi:type="dcterms:W3CDTF">2025-08-04T22:09:17Z</dcterms:modified>
  <dc:identifier>DAGurR6pDuM</dc:identifier>
</cp:coreProperties>
</file>